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9" r:id="rId12"/>
    <p:sldId id="271" r:id="rId13"/>
    <p:sldId id="272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76FF711-CF28-4B4E-909B-F6F578D89254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6"/>
            <p14:sldId id="267"/>
            <p14:sldId id="269"/>
            <p14:sldId id="271"/>
            <p14:sldId id="272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кинфова" initials="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EF4B"/>
    <a:srgbClr val="FFF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43" autoAdjust="0"/>
    <p:restoredTop sz="86397" autoAdjust="0"/>
  </p:normalViewPr>
  <p:slideViewPr>
    <p:cSldViewPr>
      <p:cViewPr varScale="1">
        <p:scale>
          <a:sx n="76" d="100"/>
          <a:sy n="76" d="100"/>
        </p:scale>
        <p:origin x="108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25EF4B"/>
            </a:solidFill>
            <a:ln>
              <a:solidFill>
                <a:srgbClr val="00B05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289.60000000000002</c:v>
                </c:pt>
                <c:pt idx="1">
                  <c:v>337.2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F1-4E59-A40D-9E6F727E818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3.0864197530864196E-2"/>
                  <c:y val="-4.4896522574311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3F1-4E59-A40D-9E6F727E8184}"/>
                </c:ext>
              </c:extLst>
            </c:dLbl>
            <c:dLbl>
              <c:idx val="1"/>
              <c:layout>
                <c:manualLayout>
                  <c:x val="1.8518518518518517E-2"/>
                  <c:y val="-5.3314620556995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3F1-4E59-A40D-9E6F727E81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40.5</c:v>
                </c:pt>
                <c:pt idx="1">
                  <c:v>29.6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F1-4E59-A40D-9E6F727E81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117184"/>
        <c:axId val="21127168"/>
        <c:axId val="0"/>
      </c:bar3DChart>
      <c:catAx>
        <c:axId val="21117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1127168"/>
        <c:crosses val="autoZero"/>
        <c:auto val="1"/>
        <c:lblAlgn val="ctr"/>
        <c:lblOffset val="100"/>
        <c:noMultiLvlLbl val="0"/>
      </c:catAx>
      <c:valAx>
        <c:axId val="21127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11171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Bookman Old Style" panose="020506040505050202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210300622144455"/>
          <c:y val="0"/>
        </c:manualLayout>
      </c:layout>
      <c:overlay val="0"/>
      <c:txPr>
        <a:bodyPr/>
        <a:lstStyle/>
        <a:p>
          <a:pPr>
            <a:defRPr sz="2000" baseline="0">
              <a:latin typeface="Bookman Old Style" panose="02050604050505020204" pitchFamily="18" charset="0"/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2784582482745E-3"/>
          <c:y val="0.14198525264126111"/>
          <c:w val="0.62228783902012264"/>
          <c:h val="0.843465578485727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в общей сумме доходов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explosion val="24"/>
          <c:dPt>
            <c:idx val="0"/>
            <c:bubble3D val="0"/>
            <c:explosion val="41"/>
            <c:spPr>
              <a:solidFill>
                <a:srgbClr val="25EF4B"/>
              </a:solidFill>
            </c:spPr>
            <c:extLst>
              <c:ext xmlns:c16="http://schemas.microsoft.com/office/drawing/2014/chart" uri="{C3380CC4-5D6E-409C-BE32-E72D297353CC}">
                <c16:uniqueId val="{00000001-18B0-4F4B-AAED-5A743CC4CF89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2-18B0-4F4B-AAED-5A743CC4CF89}"/>
              </c:ext>
            </c:extLst>
          </c:dPt>
          <c:dPt>
            <c:idx val="7"/>
            <c:bubble3D val="0"/>
            <c:explosion val="31"/>
            <c:extLst>
              <c:ext xmlns:c16="http://schemas.microsoft.com/office/drawing/2014/chart" uri="{C3380CC4-5D6E-409C-BE32-E72D297353CC}">
                <c16:uniqueId val="{00000003-18B0-4F4B-AAED-5A743CC4CF89}"/>
              </c:ext>
            </c:extLst>
          </c:dPt>
          <c:dLbls>
            <c:dLbl>
              <c:idx val="0"/>
              <c:layout>
                <c:manualLayout>
                  <c:x val="-6.2784096432390343E-2"/>
                  <c:y val="0.1196775139346035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8B0-4F4B-AAED-5A743CC4CF89}"/>
                </c:ext>
              </c:extLst>
            </c:dLbl>
            <c:dLbl>
              <c:idx val="1"/>
              <c:layout>
                <c:manualLayout>
                  <c:x val="-4.4929279673374165E-2"/>
                  <c:y val="1.808079297157312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8B0-4F4B-AAED-5A743CC4CF89}"/>
                </c:ext>
              </c:extLst>
            </c:dLbl>
            <c:dLbl>
              <c:idx val="2"/>
              <c:layout>
                <c:manualLayout>
                  <c:x val="-4.8361767279090112E-2"/>
                  <c:y val="-4.5525118079842899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8B0-4F4B-AAED-5A743CC4CF89}"/>
                </c:ext>
              </c:extLst>
            </c:dLbl>
            <c:dLbl>
              <c:idx val="3"/>
              <c:layout>
                <c:manualLayout>
                  <c:x val="-6.1393384854670947E-2"/>
                  <c:y val="-9.012601296121951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8B0-4F4B-AAED-5A743CC4CF89}"/>
                </c:ext>
              </c:extLst>
            </c:dLbl>
            <c:dLbl>
              <c:idx val="4"/>
              <c:layout>
                <c:manualLayout>
                  <c:x val="2.4776416836784292E-4"/>
                  <c:y val="-0.10706561233487769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8B0-4F4B-AAED-5A743CC4CF89}"/>
                </c:ext>
              </c:extLst>
            </c:dLbl>
            <c:dLbl>
              <c:idx val="5"/>
              <c:layout>
                <c:manualLayout>
                  <c:x val="9.7140687275201712E-2"/>
                  <c:y val="-9.152151707824390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8B0-4F4B-AAED-5A743CC4CF89}"/>
                </c:ext>
              </c:extLst>
            </c:dLbl>
            <c:dLbl>
              <c:idx val="6"/>
              <c:layout>
                <c:manualLayout>
                  <c:x val="9.2471687566831925E-2"/>
                  <c:y val="-3.960991285169589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8B0-4F4B-AAED-5A743CC4CF89}"/>
                </c:ext>
              </c:extLst>
            </c:dLbl>
            <c:dLbl>
              <c:idx val="7"/>
              <c:layout>
                <c:manualLayout>
                  <c:x val="8.3724725381549528E-2"/>
                  <c:y val="5.53747346144897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8B0-4F4B-AAED-5A743CC4CF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Государственная пошлина</c:v>
                </c:pt>
                <c:pt idx="3">
                  <c:v>Доходы от использования имущества</c:v>
                </c:pt>
                <c:pt idx="4">
                  <c:v>платежи при пользовании природными ресурсами</c:v>
                </c:pt>
                <c:pt idx="5">
                  <c:v>Доходы от продажи материальных и нематериальных активов</c:v>
                </c:pt>
                <c:pt idx="6">
                  <c:v>Доходы от оказания платных услуг</c:v>
                </c:pt>
                <c:pt idx="7">
                  <c:v>Штрафы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0.80300000000000005</c:v>
                </c:pt>
                <c:pt idx="1">
                  <c:v>0.107</c:v>
                </c:pt>
                <c:pt idx="2">
                  <c:v>8.9999999999999993E-3</c:v>
                </c:pt>
                <c:pt idx="3">
                  <c:v>4.5999999999999999E-2</c:v>
                </c:pt>
                <c:pt idx="4">
                  <c:v>8.0000000000000002E-3</c:v>
                </c:pt>
                <c:pt idx="5">
                  <c:v>0.01</c:v>
                </c:pt>
                <c:pt idx="6">
                  <c:v>4.0000000000000001E-3</c:v>
                </c:pt>
                <c:pt idx="7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8B0-4F4B-AAED-5A743CC4CF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 baseline="0">
                <a:latin typeface="Bookman Old Style" panose="020506040505050202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>
                <a:latin typeface="Bookman Old Style" panose="020506040505050202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>
                <a:latin typeface="Bookman Old Style" panose="020506040505050202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aseline="0">
                <a:latin typeface="Bookman Old Style" panose="02050604050505020204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baseline="0">
                <a:latin typeface="Bookman Old Style" panose="02050604050505020204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 baseline="0">
                <a:latin typeface="Bookman Old Style" panose="020506040505050202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3005249343832026"/>
          <c:y val="7.8576426718468539E-2"/>
          <c:w val="0.35142898804316125"/>
          <c:h val="0.9085502908441806"/>
        </c:manualLayout>
      </c:layout>
      <c:overlay val="0"/>
      <c:txPr>
        <a:bodyPr/>
        <a:lstStyle/>
        <a:p>
          <a:pPr>
            <a:defRPr sz="1300" baseline="0">
              <a:latin typeface="Bookman Old Style" panose="020506040505050202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FF00"/>
              </a:solidFill>
            </a:ln>
          </c:spPr>
          <c:invertIfNegative val="0"/>
          <c:dLbls>
            <c:spPr>
              <a:pattFill prst="pct5">
                <a:fgClr>
                  <a:schemeClr val="accent1"/>
                </a:fgClr>
                <a:bgClr>
                  <a:schemeClr val="bg1"/>
                </a:bgClr>
              </a:patt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508.7</c:v>
                </c:pt>
                <c:pt idx="1">
                  <c:v>330.1</c:v>
                </c:pt>
                <c:pt idx="2">
                  <c:v>337.2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E6-4E0C-AEAD-D7D8CE6E2C2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25EF4B"/>
            </a:solidFill>
          </c:spPr>
          <c:invertIfNegative val="0"/>
          <c:dLbls>
            <c:spPr>
              <a:pattFill prst="pct5">
                <a:fgClr>
                  <a:schemeClr val="accent1"/>
                </a:fgClr>
                <a:bgClr>
                  <a:schemeClr val="bg1"/>
                </a:bgClr>
              </a:patt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764.4</c:v>
                </c:pt>
                <c:pt idx="1">
                  <c:v>812.4</c:v>
                </c:pt>
                <c:pt idx="2">
                  <c:v>902.9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E6-4E0C-AEAD-D7D8CE6E2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263104"/>
        <c:axId val="21264640"/>
        <c:axId val="0"/>
      </c:bar3DChart>
      <c:catAx>
        <c:axId val="21263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264640"/>
        <c:crossesAt val="0"/>
        <c:auto val="1"/>
        <c:lblAlgn val="ctr"/>
        <c:lblOffset val="100"/>
        <c:noMultiLvlLbl val="0"/>
      </c:catAx>
      <c:valAx>
        <c:axId val="21264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21263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267364148925823"/>
          <c:y val="5.5214547710619795E-2"/>
          <c:w val="0.29028932147370468"/>
          <c:h val="0.2778555635563083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Bookman Old Style" panose="020506040505050202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Bookman Old Style" panose="02050604050505020204" pitchFamily="18" charset="0"/>
              </a:defRPr>
            </a:pPr>
            <a:r>
              <a:rPr lang="ru-RU">
                <a:latin typeface="Bookman Old Style" panose="02050604050505020204" pitchFamily="18" charset="0"/>
              </a:rPr>
              <a:t>млн. руб.</a:t>
            </a:r>
          </a:p>
        </c:rich>
      </c:tx>
      <c:layout>
        <c:manualLayout>
          <c:xMode val="edge"/>
          <c:yMode val="edge"/>
          <c:x val="0.86236876640419946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783950617283951E-2"/>
          <c:y val="0.15049285064422271"/>
          <c:w val="0.84104938271604934"/>
          <c:h val="0.73967022987783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explosion val="25"/>
          <c:dPt>
            <c:idx val="0"/>
            <c:bubble3D val="0"/>
            <c:explosion val="62"/>
            <c:spPr>
              <a:solidFill>
                <a:srgbClr val="25EF4B"/>
              </a:solidFill>
            </c:spPr>
            <c:extLst>
              <c:ext xmlns:c16="http://schemas.microsoft.com/office/drawing/2014/chart" uri="{C3380CC4-5D6E-409C-BE32-E72D297353CC}">
                <c16:uniqueId val="{00000001-618B-49B8-8F01-5CEF9C13B083}"/>
              </c:ext>
            </c:extLst>
          </c:dPt>
          <c:dPt>
            <c:idx val="1"/>
            <c:bubble3D val="0"/>
            <c:explosion val="28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618B-49B8-8F01-5CEF9C13B083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618B-49B8-8F01-5CEF9C13B083}"/>
              </c:ext>
            </c:extLst>
          </c:dPt>
          <c:dPt>
            <c:idx val="3"/>
            <c:bubble3D val="0"/>
            <c:explosion val="37"/>
            <c:extLst>
              <c:ext xmlns:c16="http://schemas.microsoft.com/office/drawing/2014/chart" uri="{C3380CC4-5D6E-409C-BE32-E72D297353CC}">
                <c16:uniqueId val="{00000006-618B-49B8-8F01-5CEF9C13B083}"/>
              </c:ext>
            </c:extLst>
          </c:dPt>
          <c:dPt>
            <c:idx val="4"/>
            <c:bubble3D val="0"/>
            <c:explosion val="54"/>
            <c:extLst>
              <c:ext xmlns:c16="http://schemas.microsoft.com/office/drawing/2014/chart" uri="{C3380CC4-5D6E-409C-BE32-E72D297353CC}">
                <c16:uniqueId val="{00000007-618B-49B8-8F01-5CEF9C13B083}"/>
              </c:ext>
            </c:extLst>
          </c:dPt>
          <c:dPt>
            <c:idx val="5"/>
            <c:bubble3D val="0"/>
            <c:explosion val="52"/>
            <c:extLst>
              <c:ext xmlns:c16="http://schemas.microsoft.com/office/drawing/2014/chart" uri="{C3380CC4-5D6E-409C-BE32-E72D297353CC}">
                <c16:uniqueId val="{00000008-618B-49B8-8F01-5CEF9C13B083}"/>
              </c:ext>
            </c:extLst>
          </c:dPt>
          <c:dPt>
            <c:idx val="6"/>
            <c:bubble3D val="0"/>
            <c:explosion val="52"/>
            <c:extLst>
              <c:ext xmlns:c16="http://schemas.microsoft.com/office/drawing/2014/chart" uri="{C3380CC4-5D6E-409C-BE32-E72D297353CC}">
                <c16:uniqueId val="{00000009-618B-49B8-8F01-5CEF9C13B083}"/>
              </c:ext>
            </c:extLst>
          </c:dPt>
          <c:dPt>
            <c:idx val="7"/>
            <c:bubble3D val="0"/>
            <c:explosion val="52"/>
            <c:extLst>
              <c:ext xmlns:c16="http://schemas.microsoft.com/office/drawing/2014/chart" uri="{C3380CC4-5D6E-409C-BE32-E72D297353CC}">
                <c16:uniqueId val="{0000000A-618B-49B8-8F01-5CEF9C13B083}"/>
              </c:ext>
            </c:extLst>
          </c:dPt>
          <c:dPt>
            <c:idx val="8"/>
            <c:bubble3D val="0"/>
            <c:explosion val="34"/>
            <c:extLst>
              <c:ext xmlns:c16="http://schemas.microsoft.com/office/drawing/2014/chart" uri="{C3380CC4-5D6E-409C-BE32-E72D297353CC}">
                <c16:uniqueId val="{0000000B-618B-49B8-8F01-5CEF9C13B083}"/>
              </c:ext>
            </c:extLst>
          </c:dPt>
          <c:dLbls>
            <c:dLbl>
              <c:idx val="0"/>
              <c:layout>
                <c:manualLayout>
                  <c:x val="6.1728395061728392E-3"/>
                  <c:y val="8.818464615042764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18B-49B8-8F01-5CEF9C13B083}"/>
                </c:ext>
              </c:extLst>
            </c:dLbl>
            <c:dLbl>
              <c:idx val="1"/>
              <c:layout>
                <c:manualLayout>
                  <c:x val="7.716049382716049E-2"/>
                  <c:y val="0.1692191858562260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18B-49B8-8F01-5CEF9C13B083}"/>
                </c:ext>
              </c:extLst>
            </c:dLbl>
            <c:dLbl>
              <c:idx val="2"/>
              <c:layout>
                <c:manualLayout>
                  <c:x val="-1.2069966948575872E-2"/>
                  <c:y val="3.813390103802280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18B-49B8-8F01-5CEF9C13B083}"/>
                </c:ext>
              </c:extLst>
            </c:dLbl>
            <c:dLbl>
              <c:idx val="3"/>
              <c:layout>
                <c:manualLayout>
                  <c:x val="-2.6255711091669097E-2"/>
                  <c:y val="3.575053222314637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общегосударственные </a:t>
                    </a:r>
                    <a:r>
                      <a:rPr lang="ru-RU" dirty="0"/>
                      <a:t>вопросы ; 78,9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18B-49B8-8F01-5CEF9C13B083}"/>
                </c:ext>
              </c:extLst>
            </c:dLbl>
            <c:dLbl>
              <c:idx val="4"/>
              <c:layout>
                <c:manualLayout>
                  <c:x val="-0.10215563332361233"/>
                  <c:y val="2.8600425778517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18B-49B8-8F01-5CEF9C13B083}"/>
                </c:ext>
              </c:extLst>
            </c:dLbl>
            <c:dLbl>
              <c:idx val="5"/>
              <c:layout>
                <c:manualLayout>
                  <c:x val="-0.19134198502964908"/>
                  <c:y val="-2.860061344535291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18B-49B8-8F01-5CEF9C13B083}"/>
                </c:ext>
              </c:extLst>
            </c:dLbl>
            <c:dLbl>
              <c:idx val="6"/>
              <c:layout>
                <c:manualLayout>
                  <c:x val="-0.1095679012345679"/>
                  <c:y val="-0.1024848590396862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18B-49B8-8F01-5CEF9C13B083}"/>
                </c:ext>
              </c:extLst>
            </c:dLbl>
            <c:dLbl>
              <c:idx val="7"/>
              <c:layout>
                <c:manualLayout>
                  <c:x val="2.3148148148148147E-2"/>
                  <c:y val="-4.980340022279806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18B-49B8-8F01-5CEF9C13B083}"/>
                </c:ext>
              </c:extLst>
            </c:dLbl>
            <c:dLbl>
              <c:idx val="8"/>
              <c:layout>
                <c:manualLayout>
                  <c:x val="0.20370370370370369"/>
                  <c:y val="-7.865154622459366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18B-49B8-8F01-5CEF9C13B083}"/>
                </c:ext>
              </c:extLst>
            </c:dLbl>
            <c:dLbl>
              <c:idx val="9"/>
              <c:layout>
                <c:manualLayout>
                  <c:x val="0.29475308641975306"/>
                  <c:y val="-3.7533367163408271E-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618B-49B8-8F01-5CEF9C13B083}"/>
                </c:ext>
              </c:extLst>
            </c:dLbl>
            <c:dLbl>
              <c:idx val="10"/>
              <c:layout>
                <c:manualLayout>
                  <c:x val="0.30401234567901236"/>
                  <c:y val="0.1096349654843155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18B-49B8-8F01-5CEF9C13B0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0" cap="all" normalizeH="0" baseline="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Межбюджетные трансферты</c:v>
                </c:pt>
                <c:pt idx="3">
                  <c:v>Общегосударственные вопросы </c:v>
                </c:pt>
                <c:pt idx="4">
                  <c:v>Культура, кинематография </c:v>
                </c:pt>
                <c:pt idx="5">
                  <c:v>Физическая культура и спорт</c:v>
                </c:pt>
                <c:pt idx="6">
                  <c:v>Национальная экономика</c:v>
                </c:pt>
                <c:pt idx="7">
                  <c:v>Нац. безопасность и правоохранит. деятельность</c:v>
                </c:pt>
                <c:pt idx="8">
                  <c:v>Жилищно-коммунальное хозяйство </c:v>
                </c:pt>
                <c:pt idx="9">
                  <c:v>Средства массовой информации </c:v>
                </c:pt>
                <c:pt idx="10">
                  <c:v>Обслуживание муниципального долга 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759</c:v>
                </c:pt>
                <c:pt idx="1">
                  <c:v>108.8</c:v>
                </c:pt>
                <c:pt idx="2">
                  <c:v>103.7</c:v>
                </c:pt>
                <c:pt idx="3">
                  <c:v>78.900000000000006</c:v>
                </c:pt>
                <c:pt idx="4">
                  <c:v>50.2</c:v>
                </c:pt>
                <c:pt idx="5">
                  <c:v>41.8</c:v>
                </c:pt>
                <c:pt idx="6">
                  <c:v>28.8</c:v>
                </c:pt>
                <c:pt idx="7">
                  <c:v>7.7</c:v>
                </c:pt>
                <c:pt idx="8">
                  <c:v>6.7</c:v>
                </c:pt>
                <c:pt idx="9">
                  <c:v>0.7</c:v>
                </c:pt>
                <c:pt idx="1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18B-49B8-8F01-5CEF9C13B0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00"/>
            </a:pPr>
            <a:r>
              <a:rPr lang="ru-RU" sz="1600" dirty="0" smtClean="0">
                <a:latin typeface="Bookman Old Style" panose="02050604050505020204" pitchFamily="18" charset="0"/>
              </a:rPr>
              <a:t>% </a:t>
            </a:r>
            <a:r>
              <a:rPr lang="ru-RU" sz="1400" dirty="0" err="1" smtClean="0">
                <a:latin typeface="Bookman Old Style" panose="02050604050505020204" pitchFamily="18" charset="0"/>
              </a:rPr>
              <a:t>исполне</a:t>
            </a:r>
            <a:endParaRPr lang="ru-RU" sz="1400" dirty="0" smtClean="0">
              <a:latin typeface="Bookman Old Style" panose="02050604050505020204" pitchFamily="18" charset="0"/>
            </a:endParaRPr>
          </a:p>
          <a:p>
            <a:pPr>
              <a:defRPr sz="1700"/>
            </a:pPr>
            <a:r>
              <a:rPr lang="ru-RU" sz="1400" dirty="0" err="1" smtClean="0">
                <a:latin typeface="Bookman Old Style" panose="02050604050505020204" pitchFamily="18" charset="0"/>
              </a:rPr>
              <a:t>ния</a:t>
            </a:r>
            <a:r>
              <a:rPr lang="ru-RU" sz="1400" dirty="0" smtClean="0">
                <a:latin typeface="Bookman Old Style" panose="02050604050505020204" pitchFamily="18" charset="0"/>
              </a:rPr>
              <a:t>  в общих расходах</a:t>
            </a:r>
            <a:r>
              <a:rPr lang="ru-RU" sz="1400" baseline="0" dirty="0" smtClean="0">
                <a:latin typeface="Bookman Old Style" panose="02050604050505020204" pitchFamily="18" charset="0"/>
              </a:rPr>
              <a:t> бюджета</a:t>
            </a:r>
            <a:endParaRPr lang="en-US" sz="1400" dirty="0">
              <a:latin typeface="Bookman Old Style" panose="02050604050505020204" pitchFamily="18" charset="0"/>
            </a:endParaRPr>
          </a:p>
        </c:rich>
      </c:tx>
      <c:layout>
        <c:manualLayout>
          <c:xMode val="edge"/>
          <c:yMode val="edge"/>
          <c:x val="0.15269930325201961"/>
          <c:y val="2.2583491466054109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25EF4B"/>
              </a:solidFill>
            </c:spPr>
            <c:extLst>
              <c:ext xmlns:c16="http://schemas.microsoft.com/office/drawing/2014/chart" uri="{C3380CC4-5D6E-409C-BE32-E72D297353CC}">
                <c16:uniqueId val="{00000001-647D-41AC-8D8C-E999F9490A37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647D-41AC-8D8C-E999F9490A37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570677332148277"/>
                      <c:h val="9.6979498016260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47D-41AC-8D8C-E999F9490A37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31554694980979"/>
                      <c:h val="0.126924645176111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47D-41AC-8D8C-E999F9490A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программные </c:v>
                </c:pt>
                <c:pt idx="1">
                  <c:v>непрограммные 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0.88</c:v>
                </c:pt>
                <c:pt idx="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7D-41AC-8D8C-E999F9490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0991360"/>
        <c:axId val="80992896"/>
        <c:axId val="0"/>
      </c:bar3DChart>
      <c:catAx>
        <c:axId val="809913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80992896"/>
        <c:crosses val="autoZero"/>
        <c:auto val="1"/>
        <c:lblAlgn val="ctr"/>
        <c:lblOffset val="100"/>
        <c:noMultiLvlLbl val="0"/>
      </c:catAx>
      <c:valAx>
        <c:axId val="80992896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80991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6639339694663589"/>
          <c:y val="9.6424254572180009E-3"/>
        </c:manualLayout>
      </c:layout>
      <c:overlay val="0"/>
      <c:txPr>
        <a:bodyPr/>
        <a:lstStyle/>
        <a:p>
          <a:pPr>
            <a:defRPr sz="1800" baseline="0">
              <a:latin typeface="Bookman Old Style" panose="02050604050505020204" pitchFamily="18" charset="0"/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25EF4B"/>
              </a:solidFill>
            </c:spPr>
            <c:extLst>
              <c:ext xmlns:c16="http://schemas.microsoft.com/office/drawing/2014/chart" uri="{C3380CC4-5D6E-409C-BE32-E72D297353CC}">
                <c16:uniqueId val="{00000001-6ADF-4D97-B376-9D7F0F9F31FB}"/>
              </c:ext>
            </c:extLst>
          </c:dPt>
          <c:dLbls>
            <c:dLbl>
              <c:idx val="0"/>
              <c:layout>
                <c:manualLayout>
                  <c:x val="-3.1628872662564061E-2"/>
                  <c:y val="0.25391720370674081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ADF-4D97-B376-9D7F0F9F31FB}"/>
                </c:ext>
              </c:extLst>
            </c:dLbl>
            <c:dLbl>
              <c:idx val="1"/>
              <c:layout>
                <c:manualLayout>
                  <c:x val="0.2329541549566552"/>
                  <c:y val="0.14785052367734267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ADF-4D97-B376-9D7F0F9F31FB}"/>
                </c:ext>
              </c:extLst>
            </c:dLbl>
            <c:dLbl>
              <c:idx val="2"/>
              <c:layout>
                <c:manualLayout>
                  <c:x val="0"/>
                  <c:y val="0.14552520595815846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ADF-4D97-B376-9D7F0F9F31FB}"/>
                </c:ext>
              </c:extLst>
            </c:dLbl>
            <c:dLbl>
              <c:idx val="3"/>
              <c:layout>
                <c:manualLayout>
                  <c:x val="0"/>
                  <c:y val="-0.31498589826912138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ADF-4D97-B376-9D7F0F9F31FB}"/>
                </c:ext>
              </c:extLst>
            </c:dLbl>
            <c:dLbl>
              <c:idx val="4"/>
              <c:layout>
                <c:manualLayout>
                  <c:x val="0.29425478817959089"/>
                  <c:y val="-7.0711120019598672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ADF-4D97-B376-9D7F0F9F31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имущество</c:v>
                </c:pt>
                <c:pt idx="3">
                  <c:v>доходы от использования имущества</c:v>
                </c:pt>
                <c:pt idx="4">
                  <c:v>доходы от продажи мат.и немат. активов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38.9</c:v>
                </c:pt>
                <c:pt idx="1">
                  <c:v>5.0999999999999996</c:v>
                </c:pt>
                <c:pt idx="2">
                  <c:v>12.7</c:v>
                </c:pt>
                <c:pt idx="3">
                  <c:v>13.9</c:v>
                </c:pt>
                <c:pt idx="4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ADF-4D97-B376-9D7F0F9F31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800" baseline="0">
              <a:latin typeface="Bookman Old Style" panose="02050604050505020204" pitchFamily="18" charset="0"/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25EF4B"/>
              </a:solidFill>
            </c:spPr>
            <c:extLst>
              <c:ext xmlns:c16="http://schemas.microsoft.com/office/drawing/2014/chart" uri="{C3380CC4-5D6E-409C-BE32-E72D297353CC}">
                <c16:uniqueId val="{00000001-FCC8-45C3-B847-BC3C55E562A6}"/>
              </c:ext>
            </c:extLst>
          </c:dPt>
          <c:dLbls>
            <c:dLbl>
              <c:idx val="0"/>
              <c:layout>
                <c:manualLayout>
                  <c:x val="1.2370802431049821E-7"/>
                  <c:y val="-8.9995844393018193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02290454070303"/>
                      <c:h val="0.220940108643055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CC8-45C3-B847-BC3C55E562A6}"/>
                </c:ext>
              </c:extLst>
            </c:dLbl>
            <c:dLbl>
              <c:idx val="1"/>
              <c:layout>
                <c:manualLayout>
                  <c:x val="2.8279654359780047E-2"/>
                  <c:y val="0.20728557371672224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023578749435577"/>
                      <c:h val="0.379413497573449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CC8-45C3-B847-BC3C55E562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Бюджет района</c:v>
                </c:pt>
                <c:pt idx="1">
                  <c:v>Бюджет Ленинградской области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52.4</c:v>
                </c:pt>
                <c:pt idx="1">
                  <c:v>69.400000000000006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C8-45C3-B847-BC3C55E562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327160493827161E-2"/>
          <c:y val="0.14768173906602969"/>
          <c:w val="0.84104938271604934"/>
          <c:h val="0.819882584096773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explosion val="26"/>
          <c:dPt>
            <c:idx val="0"/>
            <c:bubble3D val="0"/>
            <c:explosion val="11"/>
            <c:spPr>
              <a:solidFill>
                <a:srgbClr val="25EF4B"/>
              </a:solidFill>
            </c:spPr>
            <c:extLst>
              <c:ext xmlns:c16="http://schemas.microsoft.com/office/drawing/2014/chart" uri="{C3380CC4-5D6E-409C-BE32-E72D297353CC}">
                <c16:uniqueId val="{00000001-97AF-4A74-8274-81E062F17694}"/>
              </c:ext>
            </c:extLst>
          </c:dPt>
          <c:dPt>
            <c:idx val="1"/>
            <c:bubble3D val="0"/>
            <c:explosion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97AF-4A74-8274-81E062F17694}"/>
              </c:ext>
            </c:extLst>
          </c:dPt>
          <c:dPt>
            <c:idx val="2"/>
            <c:bubble3D val="0"/>
            <c:explosion val="8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97AF-4A74-8274-81E062F17694}"/>
              </c:ext>
            </c:extLst>
          </c:dPt>
          <c:dLbls>
            <c:dLbl>
              <c:idx val="0"/>
              <c:layout>
                <c:manualLayout>
                  <c:x val="-6.1728395061728392E-3"/>
                  <c:y val="-2.7558806587284691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7AF-4A74-8274-81E062F17694}"/>
                </c:ext>
              </c:extLst>
            </c:dLbl>
            <c:dLbl>
              <c:idx val="1"/>
              <c:layout>
                <c:manualLayout>
                  <c:x val="0.27160481675901621"/>
                  <c:y val="4.4463948450172201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7AF-4A74-8274-81E062F17694}"/>
                </c:ext>
              </c:extLst>
            </c:dLbl>
            <c:dLbl>
              <c:idx val="2"/>
              <c:layout>
                <c:manualLayout>
                  <c:x val="0"/>
                  <c:y val="-9.833870310706222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7AF-4A74-8274-81E062F17694}"/>
                </c:ext>
              </c:extLst>
            </c:dLbl>
            <c:dLbl>
              <c:idx val="3"/>
              <c:layout>
                <c:manualLayout>
                  <c:x val="-5.4236293379994166E-2"/>
                  <c:y val="3.0695293115579749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7AF-4A74-8274-81E062F17694}"/>
                </c:ext>
              </c:extLst>
            </c:dLbl>
            <c:dLbl>
              <c:idx val="4"/>
              <c:layout>
                <c:manualLayout>
                  <c:x val="-0.18180178866530572"/>
                  <c:y val="-5.5667888753101503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7AF-4A74-8274-81E062F17694}"/>
                </c:ext>
              </c:extLst>
            </c:dLbl>
            <c:dLbl>
              <c:idx val="5"/>
              <c:layout>
                <c:manualLayout>
                  <c:x val="-0.16790123456790124"/>
                  <c:y val="-8.2229937414361368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7AF-4A74-8274-81E062F17694}"/>
                </c:ext>
              </c:extLst>
            </c:dLbl>
            <c:dLbl>
              <c:idx val="6"/>
              <c:layout>
                <c:manualLayout>
                  <c:x val="1.5430883639545056E-3"/>
                  <c:y val="-0.12810595119060844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7AF-4A74-8274-81E062F17694}"/>
                </c:ext>
              </c:extLst>
            </c:dLbl>
            <c:dLbl>
              <c:idx val="7"/>
              <c:layout>
                <c:manualLayout>
                  <c:x val="0.24074074074074073"/>
                  <c:y val="-4.799188979002332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7AF-4A74-8274-81E062F17694}"/>
                </c:ext>
              </c:extLst>
            </c:dLbl>
            <c:dLbl>
              <c:idx val="8"/>
              <c:layout>
                <c:manualLayout>
                  <c:x val="0.27469135802469136"/>
                  <c:y val="7.189664111395027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7AF-4A74-8274-81E062F176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baseline="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Жилищно-коммунальное хозяйство</c:v>
                </c:pt>
                <c:pt idx="1">
                  <c:v>Национальная экономика</c:v>
                </c:pt>
                <c:pt idx="2">
                  <c:v>Культура, кинематография</c:v>
                </c:pt>
                <c:pt idx="3">
                  <c:v>Общегосударственные вопросы</c:v>
                </c:pt>
                <c:pt idx="4">
                  <c:v>Социальная политика</c:v>
                </c:pt>
                <c:pt idx="5">
                  <c:v>Физическая культура и спорт</c:v>
                </c:pt>
                <c:pt idx="6">
                  <c:v>Образование</c:v>
                </c:pt>
                <c:pt idx="7">
                  <c:v>Нац.безопасность и правоохр.деятельность</c:v>
                </c:pt>
                <c:pt idx="8">
                  <c:v>Обслуживание муниципального долга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98.5</c:v>
                </c:pt>
                <c:pt idx="1">
                  <c:v>32.799999999999997</c:v>
                </c:pt>
                <c:pt idx="2">
                  <c:v>37.200000000000003</c:v>
                </c:pt>
                <c:pt idx="3">
                  <c:v>21.3</c:v>
                </c:pt>
                <c:pt idx="4">
                  <c:v>5.8</c:v>
                </c:pt>
                <c:pt idx="5">
                  <c:v>0.9</c:v>
                </c:pt>
                <c:pt idx="6">
                  <c:v>0.4</c:v>
                </c:pt>
                <c:pt idx="7">
                  <c:v>0.2</c:v>
                </c:pt>
                <c:pt idx="8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7AF-4A74-8274-81E062F17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0.6575</cdr:x>
      <cdr:y>0.58903</cdr:y>
    </cdr:from>
    <cdr:to>
      <cdr:x>1</cdr:x>
      <cdr:y>1</cdr:y>
    </cdr:to>
    <cdr:pic>
      <cdr:nvPicPr>
        <cdr:cNvPr id="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410944" y="2665942"/>
          <a:ext cx="2818656" cy="1860021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99C3D-65D8-492F-BEB4-70C7945B7427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F2253-AE87-40DF-92EB-957169CB9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F2253-AE87-40DF-92EB-957169CB9D9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095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AF2253-AE87-40DF-92EB-957169CB9D9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90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568B-BD18-4D5A-8C88-C929EA0AAD0F}" type="datetimeFigureOut">
              <a:rPr lang="ru-RU" smtClean="0"/>
              <a:t>22.03.2019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17A4-50D2-4404-A602-9202D92EAF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432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568B-BD18-4D5A-8C88-C929EA0AAD0F}" type="datetimeFigureOut">
              <a:rPr lang="ru-RU" smtClean="0"/>
              <a:t>22.03.2019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17A4-50D2-4404-A602-9202D92EAF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72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568B-BD18-4D5A-8C88-C929EA0AAD0F}" type="datetimeFigureOut">
              <a:rPr lang="ru-RU" smtClean="0"/>
              <a:t>22.03.2019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17A4-50D2-4404-A602-9202D92EAF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355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568B-BD18-4D5A-8C88-C929EA0AAD0F}" type="datetimeFigureOut">
              <a:rPr lang="ru-RU" smtClean="0"/>
              <a:t>22.03.2019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17A4-50D2-4404-A602-9202D92EAF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5734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568B-BD18-4D5A-8C88-C929EA0AAD0F}" type="datetimeFigureOut">
              <a:rPr lang="ru-RU" smtClean="0"/>
              <a:t>22.03.2019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17A4-50D2-4404-A602-9202D92EAF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256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568B-BD18-4D5A-8C88-C929EA0AAD0F}" type="datetimeFigureOut">
              <a:rPr lang="ru-RU" smtClean="0"/>
              <a:t>22.03.2019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17A4-50D2-4404-A602-9202D92EAF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178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568B-BD18-4D5A-8C88-C929EA0AAD0F}" type="datetimeFigureOut">
              <a:rPr lang="ru-RU" smtClean="0"/>
              <a:t>22.03.2019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17A4-50D2-4404-A602-9202D92EAF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61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568B-BD18-4D5A-8C88-C929EA0AAD0F}" type="datetimeFigureOut">
              <a:rPr lang="ru-RU" smtClean="0"/>
              <a:t>22.03.2019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17A4-50D2-4404-A602-9202D92EAF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863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568B-BD18-4D5A-8C88-C929EA0AAD0F}" type="datetimeFigureOut">
              <a:rPr lang="ru-RU" smtClean="0"/>
              <a:t>22.03.2019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17A4-50D2-4404-A602-9202D92EAF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72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568B-BD18-4D5A-8C88-C929EA0AAD0F}" type="datetimeFigureOut">
              <a:rPr lang="ru-RU" smtClean="0"/>
              <a:t>22.03.2019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17A4-50D2-4404-A602-9202D92EAF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4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568B-BD18-4D5A-8C88-C929EA0AAD0F}" type="datetimeFigureOut">
              <a:rPr lang="ru-RU" smtClean="0"/>
              <a:t>22.03.2019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17A4-50D2-4404-A602-9202D92EAF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2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4568B-BD18-4D5A-8C88-C929EA0AAD0F}" type="datetimeFigureOut">
              <a:rPr lang="ru-RU" smtClean="0"/>
              <a:t>22.03.2019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517A4-50D2-4404-A602-9202D92EAF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24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7446708"/>
              </p:ext>
            </p:extLst>
          </p:nvPr>
        </p:nvGraphicFramePr>
        <p:xfrm>
          <a:off x="190531" y="1628800"/>
          <a:ext cx="8845964" cy="508100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422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2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778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Исполнение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 бюджета- этап бюджетного процесса, который начинается с момента утверждения закона, решения о бюджете законодательным (представительным) органом власти и продолжается в течение финансового года. </a:t>
                      </a:r>
                    </a:p>
                    <a:p>
                      <a:pPr algn="ctr"/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Бюджет исполняется на основе единства кассы и подведомственности расходов.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0766"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Исполнение бюджета по доходам это обеспечение полного и своевременного поступления в бюджет отдельных видов доходов, в первую очередь налогов и других обязательных платежей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Исполнение бюджета по расходам это последовательное финансирование мероприятий, предусмотренных законом, решением о бюджете, в пределах утвержденных сумм.</a:t>
                      </a:r>
                      <a:endParaRPr lang="ru-RU" sz="2000" dirty="0" smtClean="0"/>
                    </a:p>
                    <a:p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2" y="341702"/>
            <a:ext cx="5238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611560" y="341702"/>
            <a:ext cx="8445624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GReverance" pitchFamily="2" charset="0"/>
              </a:rPr>
              <a:t>Отчет об исполнении бюджета муниципального образования «Подпорожский муниципальный район Ленинградской области» за 2018 год</a:t>
            </a:r>
            <a:endParaRPr lang="ru-RU" sz="2800" b="1" dirty="0">
              <a:latin typeface="AGReveran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7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3695"/>
            <a:ext cx="8686800" cy="1014872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000" b="1" dirty="0" smtClean="0">
                <a:ln>
                  <a:solidFill>
                    <a:schemeClr val="tx1"/>
                  </a:solidFill>
                </a:ln>
                <a:latin typeface="AGReverance" pitchFamily="2" charset="0"/>
              </a:rPr>
              <a:t>Структура расходов бюджета </a:t>
            </a:r>
            <a:br>
              <a:rPr lang="ru-RU" sz="3000" b="1" dirty="0" smtClean="0">
                <a:ln>
                  <a:solidFill>
                    <a:schemeClr val="tx1"/>
                  </a:solidFill>
                </a:ln>
                <a:latin typeface="AGReverance" pitchFamily="2" charset="0"/>
              </a:rPr>
            </a:br>
            <a:r>
              <a:rPr lang="ru-RU" sz="3000" b="1" dirty="0" smtClean="0">
                <a:ln>
                  <a:solidFill>
                    <a:schemeClr val="tx1"/>
                  </a:solidFill>
                </a:ln>
                <a:latin typeface="AGReverance" pitchFamily="2" charset="0"/>
              </a:rPr>
              <a:t>МО «Подпорожское городское поселение» </a:t>
            </a:r>
            <a:br>
              <a:rPr lang="ru-RU" sz="3000" b="1" dirty="0" smtClean="0">
                <a:ln>
                  <a:solidFill>
                    <a:schemeClr val="tx1"/>
                  </a:solidFill>
                </a:ln>
                <a:latin typeface="AGReverance" pitchFamily="2" charset="0"/>
              </a:rPr>
            </a:br>
            <a:r>
              <a:rPr lang="ru-RU" sz="3000" b="1" dirty="0" smtClean="0">
                <a:ln>
                  <a:solidFill>
                    <a:schemeClr val="tx1"/>
                  </a:solidFill>
                </a:ln>
                <a:latin typeface="AGReverance" pitchFamily="2" charset="0"/>
              </a:rPr>
              <a:t>в 2018 году                                                                                      </a:t>
            </a:r>
            <a:r>
              <a:rPr lang="ru-RU" sz="2200" b="1" dirty="0" smtClean="0">
                <a:ln>
                  <a:solidFill>
                    <a:schemeClr val="tx1"/>
                  </a:solidFill>
                </a:ln>
                <a:latin typeface="AGReverance" pitchFamily="2" charset="0"/>
              </a:rPr>
              <a:t>млн. руб.</a:t>
            </a:r>
            <a:r>
              <a:rPr lang="ru-RU" sz="3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GReverance" pitchFamily="2" charset="0"/>
              </a:rPr>
              <a:t/>
            </a:r>
            <a:br>
              <a:rPr lang="ru-RU" sz="3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GReverance" pitchFamily="2" charset="0"/>
              </a:rPr>
            </a:br>
            <a:endParaRPr lang="ru-RU" sz="3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GReverance" pitchFamily="2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1604654"/>
              </p:ext>
            </p:extLst>
          </p:nvPr>
        </p:nvGraphicFramePr>
        <p:xfrm>
          <a:off x="395536" y="1340768"/>
          <a:ext cx="82296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 descr="герб подпорожье"/>
          <p:cNvPicPr>
            <a:picLocks noChangeAspect="1" noChangeArrowheads="1"/>
          </p:cNvPicPr>
          <p:nvPr/>
        </p:nvPicPr>
        <p:blipFill>
          <a:blip r:embed="rId4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2766"/>
            <a:ext cx="6873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97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406" y="332656"/>
            <a:ext cx="7982737" cy="1143000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latin typeface="AGReverance" pitchFamily="2" charset="0"/>
              </a:rPr>
              <a:t>Исполнение консолидированного бюджета Подпорожского муниципального района в 2018 году</a:t>
            </a:r>
            <a:r>
              <a:rPr lang="ru-RU" sz="2200" b="1" dirty="0" smtClean="0">
                <a:latin typeface="AGReverance" pitchFamily="2" charset="0"/>
              </a:rPr>
              <a:t>                                                                                                                          млн. руб</a:t>
            </a:r>
            <a:r>
              <a:rPr lang="ru-RU" sz="3000" b="1" dirty="0" smtClean="0">
                <a:latin typeface="AGReverance" pitchFamily="2" charset="0"/>
              </a:rPr>
              <a:t>.</a:t>
            </a:r>
            <a:endParaRPr lang="ru-RU" sz="3000" b="1" dirty="0">
              <a:latin typeface="AGReverance" pitchFamily="2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948001"/>
              </p:ext>
            </p:extLst>
          </p:nvPr>
        </p:nvGraphicFramePr>
        <p:xfrm>
          <a:off x="457200" y="1600200"/>
          <a:ext cx="8229600" cy="472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anose="02050604050505020204" pitchFamily="18" charset="0"/>
                        </a:rPr>
                        <a:t>Факт 2017</a:t>
                      </a:r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anose="02050604050505020204" pitchFamily="18" charset="0"/>
                        </a:rPr>
                        <a:t>План 2018</a:t>
                      </a:r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anose="02050604050505020204" pitchFamily="18" charset="0"/>
                        </a:rPr>
                        <a:t>Факт 2018</a:t>
                      </a:r>
                    </a:p>
                    <a:p>
                      <a:pPr algn="ctr"/>
                      <a:r>
                        <a:rPr lang="ru-RU" dirty="0" smtClean="0">
                          <a:latin typeface="Bookman Old Style" panose="02050604050505020204" pitchFamily="18" charset="0"/>
                        </a:rPr>
                        <a:t>Прирост к 2017 году%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man Old Style" panose="02050604050505020204" pitchFamily="18" charset="0"/>
                        </a:rPr>
                        <a:t>ДОХОДЫ</a:t>
                      </a:r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1 379,7</a:t>
                      </a:r>
                      <a:endParaRPr lang="ru-RU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1 525,2</a:t>
                      </a:r>
                      <a:endParaRPr lang="ru-RU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1 518,7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+10,1%</a:t>
                      </a:r>
                      <a:endParaRPr lang="ru-RU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man Old Style" panose="02050604050505020204" pitchFamily="18" charset="0"/>
                        </a:rPr>
                        <a:t>Собственные</a:t>
                      </a:r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447,4</a:t>
                      </a:r>
                      <a:endParaRPr lang="ru-RU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456,6</a:t>
                      </a:r>
                      <a:endParaRPr lang="ru-RU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482,4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+7,8%</a:t>
                      </a:r>
                      <a:endParaRPr lang="ru-RU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man Old Style" panose="02050604050505020204" pitchFamily="18" charset="0"/>
                        </a:rPr>
                        <a:t>Безвозмездные</a:t>
                      </a:r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932,3</a:t>
                      </a:r>
                      <a:endParaRPr lang="ru-RU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1 068,6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1 036,3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+11,2%</a:t>
                      </a:r>
                      <a:endParaRPr lang="ru-RU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man Old Style" panose="02050604050505020204" pitchFamily="18" charset="0"/>
                        </a:rPr>
                        <a:t>РАСХОДЫ</a:t>
                      </a:r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1 597,2</a:t>
                      </a:r>
                      <a:endParaRPr lang="ru-RU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1</a:t>
                      </a:r>
                      <a:r>
                        <a:rPr lang="ru-RU" sz="2000" baseline="0" dirty="0" smtClean="0">
                          <a:latin typeface="Bookman Old Style" panose="02050604050505020204" pitchFamily="18" charset="0"/>
                        </a:rPr>
                        <a:t> 605,5</a:t>
                      </a:r>
                      <a:endParaRPr lang="ru-RU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1 445,6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-9,5%</a:t>
                      </a:r>
                      <a:endParaRPr lang="ru-RU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man Old Style" panose="02050604050505020204" pitchFamily="18" charset="0"/>
                        </a:rPr>
                        <a:t>Дефицит(+)</a:t>
                      </a:r>
                    </a:p>
                    <a:p>
                      <a:r>
                        <a:rPr lang="ru-RU" dirty="0" smtClean="0">
                          <a:latin typeface="Bookman Old Style" panose="02050604050505020204" pitchFamily="18" charset="0"/>
                        </a:rPr>
                        <a:t>Профицит(-)</a:t>
                      </a:r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-217,5</a:t>
                      </a:r>
                      <a:endParaRPr lang="ru-RU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-80,3</a:t>
                      </a:r>
                      <a:endParaRPr lang="ru-RU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+73,1</a:t>
                      </a:r>
                      <a:endParaRPr lang="ru-RU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2" y="341702"/>
            <a:ext cx="5238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низ 8"/>
          <p:cNvSpPr/>
          <p:nvPr/>
        </p:nvSpPr>
        <p:spPr>
          <a:xfrm>
            <a:off x="6732240" y="4581128"/>
            <a:ext cx="428445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верх 2"/>
          <p:cNvSpPr/>
          <p:nvPr/>
        </p:nvSpPr>
        <p:spPr>
          <a:xfrm>
            <a:off x="6732240" y="2636912"/>
            <a:ext cx="404704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6732240" y="3356992"/>
            <a:ext cx="404704" cy="4113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6732240" y="4005064"/>
            <a:ext cx="404704" cy="4113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37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424936" cy="1143000"/>
          </a:xfrm>
        </p:spPr>
        <p:txBody>
          <a:bodyPr>
            <a:normAutofit/>
          </a:bodyPr>
          <a:lstStyle/>
          <a:p>
            <a:r>
              <a:rPr lang="ru-RU" altLang="ru-RU" sz="2700" b="1" dirty="0">
                <a:latin typeface="AGReverance" pitchFamily="2" charset="0"/>
                <a:cs typeface="Times New Roman" panose="02020603050405020304" pitchFamily="18" charset="0"/>
              </a:rPr>
              <a:t>Результат работы </a:t>
            </a:r>
            <a:r>
              <a:rPr lang="ru-RU" altLang="ru-RU" sz="2700" b="1" dirty="0" smtClean="0">
                <a:latin typeface="AGReverance" pitchFamily="2" charset="0"/>
                <a:cs typeface="Times New Roman" panose="02020603050405020304" pitchFamily="18" charset="0"/>
              </a:rPr>
              <a:t>комиссий в целях снижения задолженности по платежам в бюджеты Подпорожского района за 2018 </a:t>
            </a:r>
            <a:r>
              <a:rPr lang="ru-RU" altLang="ru-RU" sz="2700" b="1" dirty="0">
                <a:latin typeface="AGReverance" pitchFamily="2" charset="0"/>
                <a:cs typeface="Times New Roman" panose="02020603050405020304" pitchFamily="18" charset="0"/>
              </a:rPr>
              <a:t>год</a:t>
            </a:r>
            <a:r>
              <a:rPr lang="ru-RU" altLang="ru-RU" sz="3000" b="1" dirty="0">
                <a:latin typeface="AGReverance" pitchFamily="2" charset="0"/>
                <a:cs typeface="Times New Roman" panose="02020603050405020304" pitchFamily="18" charset="0"/>
              </a:rPr>
              <a:t>:</a:t>
            </a:r>
            <a:endParaRPr lang="ru-RU" sz="3000" dirty="0">
              <a:latin typeface="AGReverance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0453" y="1542951"/>
            <a:ext cx="4040188" cy="639762"/>
          </a:xfrm>
        </p:spPr>
        <p:txBody>
          <a:bodyPr/>
          <a:lstStyle/>
          <a:p>
            <a:r>
              <a:rPr lang="ru-RU" altLang="ru-RU" sz="2000" dirty="0">
                <a:latin typeface="Bookman Old Style" panose="02050604050505020204" pitchFamily="18" charset="0"/>
                <a:cs typeface="Times New Roman" pitchFamily="18" charset="0"/>
              </a:rPr>
              <a:t>Проведено заседаний – </a:t>
            </a:r>
            <a:r>
              <a:rPr lang="ru-RU" altLang="ru-RU" sz="2000" dirty="0" smtClean="0">
                <a:latin typeface="Bookman Old Style" panose="02050604050505020204" pitchFamily="18" charset="0"/>
                <a:cs typeface="Times New Roman" pitchFamily="18" charset="0"/>
              </a:rPr>
              <a:t>18;</a:t>
            </a:r>
            <a:endParaRPr lang="ru-RU" altLang="ru-RU" sz="2000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97389" y="1535113"/>
            <a:ext cx="4539108" cy="639762"/>
          </a:xfrm>
        </p:spPr>
        <p:txBody>
          <a:bodyPr>
            <a:normAutofit fontScale="92500"/>
          </a:bodyPr>
          <a:lstStyle/>
          <a:p>
            <a:r>
              <a:rPr lang="ru-RU" altLang="ru-RU" sz="2200" dirty="0">
                <a:latin typeface="Bookman Old Style" panose="02050604050505020204" pitchFamily="18" charset="0"/>
                <a:cs typeface="Times New Roman" pitchFamily="18" charset="0"/>
              </a:rPr>
              <a:t>Приглашено должников – </a:t>
            </a:r>
            <a:r>
              <a:rPr lang="ru-RU" altLang="ru-RU" sz="2200" dirty="0" smtClean="0">
                <a:latin typeface="Bookman Old Style" panose="02050604050505020204" pitchFamily="18" charset="0"/>
                <a:cs typeface="Times New Roman" pitchFamily="18" charset="0"/>
              </a:rPr>
              <a:t>211</a:t>
            </a:r>
            <a:r>
              <a:rPr lang="ru-RU" altLang="ru-RU" dirty="0" smtClean="0">
                <a:latin typeface="Bookman Old Style" panose="02050604050505020204" pitchFamily="18" charset="0"/>
                <a:cs typeface="Times New Roman" pitchFamily="18" charset="0"/>
              </a:rPr>
              <a:t>;</a:t>
            </a:r>
            <a:endParaRPr lang="ru-RU" altLang="ru-RU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7" name="Picture 4" descr="http://2.bp.blogspot.com/-Yy61WV4dEfU/T1xFG1oqE4I/AAAAAAAAANI/JG9-v3hspSo/s1600/IEEE+Meetin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4040188" cy="2292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tvc-saratov.ru/img/lenta/36707_142423594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62720"/>
            <a:ext cx="3240360" cy="1998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take-credit24.ru/wp-content/uploads/2016/04/vozvrashhaet-li-bank-strahovku-posle-pogasheniya-kredit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37112"/>
            <a:ext cx="2952328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95536" y="3952220"/>
            <a:ext cx="784887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itchFamily="18" charset="0"/>
              </a:rPr>
              <a:t>Погашена</a:t>
            </a:r>
            <a:r>
              <a:rPr lang="ru-RU" altLang="ru-RU" sz="2500" b="1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altLang="ru-RU" sz="2200" b="1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itchFamily="18" charset="0"/>
              </a:rPr>
              <a:t>задолженность – </a:t>
            </a:r>
            <a:r>
              <a:rPr lang="ru-RU" altLang="ru-RU" sz="22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itchFamily="18" charset="0"/>
              </a:rPr>
              <a:t>6,7 млн. </a:t>
            </a:r>
            <a:r>
              <a:rPr lang="ru-RU" altLang="ru-RU" sz="2200" b="1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itchFamily="18" charset="0"/>
              </a:rPr>
              <a:t>рублей</a:t>
            </a:r>
            <a:endParaRPr lang="ru-RU" sz="2200" dirty="0">
              <a:latin typeface="Bookman Old Style" panose="02050604050505020204" pitchFamily="18" charset="0"/>
            </a:endParaRPr>
          </a:p>
        </p:txBody>
      </p:sp>
      <p:pic>
        <p:nvPicPr>
          <p:cNvPr id="12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1" y="188640"/>
            <a:ext cx="5238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8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/>
          <p:cNvGraphicFramePr>
            <a:graphicFrameLocks noGrp="1"/>
          </p:cNvGraphicFramePr>
          <p:nvPr>
            <p:ph idx="1"/>
            <p:extLst/>
          </p:nvPr>
        </p:nvGraphicFramePr>
        <p:xfrm>
          <a:off x="190531" y="1628800"/>
          <a:ext cx="8845964" cy="508100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422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2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778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Исполнение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 бюджета- этап бюджетного процесса, который начинается с момента утверждения закона, решения о бюджете законодательным (представительным) органом власти и продолжается в течение финансового года. </a:t>
                      </a:r>
                    </a:p>
                    <a:p>
                      <a:pPr algn="ctr"/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Бюджет исполняется на основе единства кассы и подведомственности расходов.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0766"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Исполнение бюджета по доходам это обеспечение полного и своевременного поступления в бюджет отдельных видов доходов, в первую очередь налогов и других обязательных платежей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Исполнение бюджета по расходам это последовательное финансирование мероприятий, предусмотренных законом, решением о бюджете, в пределах утвержденных сумм.</a:t>
                      </a:r>
                      <a:endParaRPr lang="ru-RU" sz="2000" dirty="0" smtClean="0"/>
                    </a:p>
                    <a:p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2" y="341702"/>
            <a:ext cx="5238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611560" y="341702"/>
            <a:ext cx="8445624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GReverance" pitchFamily="2" charset="0"/>
              </a:rPr>
              <a:t>Отчет об исполнении бюджета муниципального образования «Подпорожский муниципальный район Ленинградской области» за 2018 год</a:t>
            </a:r>
            <a:endParaRPr lang="ru-RU" sz="2800" b="1" dirty="0">
              <a:latin typeface="AGReveran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26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200800" cy="430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3600400" cy="70609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Bookman Old Style" panose="02050604050505020204" pitchFamily="18" charset="0"/>
              </a:rPr>
              <a:t>2019 год</a:t>
            </a:r>
            <a:endParaRPr lang="ru-RU" sz="4000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ru-RU" sz="5600" b="1" dirty="0" smtClean="0"/>
          </a:p>
          <a:p>
            <a:pPr marL="0" indent="0" algn="ctr">
              <a:buNone/>
            </a:pPr>
            <a:endParaRPr lang="ru-RU" sz="5600" b="1" dirty="0"/>
          </a:p>
          <a:p>
            <a:pPr marL="0" indent="0" algn="ctr">
              <a:buNone/>
            </a:pPr>
            <a:endParaRPr lang="ru-RU" sz="5600" b="1" dirty="0" smtClean="0"/>
          </a:p>
          <a:p>
            <a:pPr marL="0" indent="0" algn="ctr">
              <a:buNone/>
            </a:pPr>
            <a:endParaRPr lang="ru-RU" sz="5600" b="1" dirty="0"/>
          </a:p>
          <a:p>
            <a:pPr marL="0" indent="0" algn="ctr">
              <a:buNone/>
            </a:pPr>
            <a:endParaRPr lang="ru-RU" sz="5600" b="1" dirty="0" smtClean="0"/>
          </a:p>
          <a:p>
            <a:pPr marL="0" indent="0" algn="ctr">
              <a:buNone/>
            </a:pPr>
            <a:endParaRPr lang="ru-RU" sz="5600" b="1" dirty="0" smtClean="0"/>
          </a:p>
          <a:p>
            <a:pPr marL="0" indent="0" algn="ctr">
              <a:buNone/>
            </a:pPr>
            <a:endParaRPr lang="ru-RU" sz="5600" b="1" dirty="0"/>
          </a:p>
          <a:p>
            <a:pPr marL="0" indent="0" algn="ctr">
              <a:buNone/>
            </a:pPr>
            <a:endParaRPr lang="ru-RU" sz="4500" b="1" dirty="0" smtClean="0"/>
          </a:p>
          <a:p>
            <a:pPr marL="0" indent="0" algn="ctr">
              <a:buNone/>
            </a:pPr>
            <a:endParaRPr lang="ru-RU" sz="4500" b="1" dirty="0"/>
          </a:p>
          <a:p>
            <a:pPr marL="0" indent="0" algn="ctr">
              <a:buNone/>
            </a:pPr>
            <a:endParaRPr lang="ru-RU" sz="4500" b="1" dirty="0" smtClean="0"/>
          </a:p>
          <a:p>
            <a:pPr marL="0" indent="0" algn="ctr">
              <a:buNone/>
            </a:pPr>
            <a:endParaRPr lang="ru-RU" sz="4500" b="1" dirty="0"/>
          </a:p>
          <a:p>
            <a:pPr marL="0" indent="0" algn="ctr">
              <a:buNone/>
            </a:pPr>
            <a:endParaRPr lang="ru-RU" sz="4500" b="1" dirty="0" smtClean="0"/>
          </a:p>
          <a:p>
            <a:pPr marL="0" indent="0" algn="ctr">
              <a:buNone/>
            </a:pPr>
            <a:r>
              <a:rPr lang="ru-RU" sz="7400" b="1" dirty="0" smtClean="0">
                <a:latin typeface="Bookman Old Style" panose="02050604050505020204" pitchFamily="18" charset="0"/>
              </a:rPr>
              <a:t>Спасибо </a:t>
            </a:r>
            <a:r>
              <a:rPr lang="ru-RU" sz="7400" b="1" dirty="0">
                <a:latin typeface="Bookman Old Style" panose="02050604050505020204" pitchFamily="18" charset="0"/>
              </a:rPr>
              <a:t>за </a:t>
            </a:r>
            <a:r>
              <a:rPr lang="ru-RU" sz="7400" b="1" dirty="0" smtClean="0">
                <a:latin typeface="Bookman Old Style" panose="02050604050505020204" pitchFamily="18" charset="0"/>
              </a:rPr>
              <a:t>внимание!</a:t>
            </a:r>
            <a:endParaRPr lang="ru-RU" sz="7400" b="1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sz="2200" dirty="0" smtClean="0"/>
              <a:t>                                                                                                                                                                      </a:t>
            </a:r>
          </a:p>
          <a:p>
            <a:pPr marL="0" indent="0" algn="ctr">
              <a:buNone/>
            </a:pPr>
            <a:endParaRPr lang="ru-RU" sz="2200" dirty="0"/>
          </a:p>
          <a:p>
            <a:pPr marL="0" indent="0" algn="ctr">
              <a:buNone/>
            </a:pPr>
            <a:endParaRPr lang="ru-RU" sz="2200" dirty="0" smtClean="0"/>
          </a:p>
          <a:p>
            <a:pPr marL="0" indent="0" algn="r">
              <a:buNone/>
            </a:pPr>
            <a:r>
              <a:rPr lang="ru-RU" sz="4500" b="1" dirty="0" smtClean="0">
                <a:latin typeface="AGReverance" pitchFamily="2" charset="0"/>
              </a:rPr>
              <a:t> </a:t>
            </a:r>
          </a:p>
          <a:p>
            <a:pPr marL="0" indent="0" algn="r">
              <a:buNone/>
            </a:pPr>
            <a:endParaRPr lang="ru-RU" sz="4500" b="1" dirty="0">
              <a:latin typeface="AGReverance" pitchFamily="2" charset="0"/>
            </a:endParaRPr>
          </a:p>
          <a:p>
            <a:pPr marL="0" indent="0" algn="r">
              <a:buNone/>
            </a:pPr>
            <a:endParaRPr lang="ru-RU" sz="4500" b="1" dirty="0" smtClean="0">
              <a:latin typeface="AGReverance" pitchFamily="2" charset="0"/>
            </a:endParaRPr>
          </a:p>
          <a:p>
            <a:pPr marL="0" indent="0" algn="r">
              <a:buNone/>
            </a:pPr>
            <a:r>
              <a:rPr lang="ru-RU" sz="6200" b="1" dirty="0" smtClean="0">
                <a:latin typeface="AGReverance" pitchFamily="2" charset="0"/>
              </a:rPr>
              <a:t>  Председатель Комитета финансов  Е.В.Акинфова</a:t>
            </a:r>
            <a:endParaRPr lang="ru-RU" sz="6200" b="1" dirty="0">
              <a:latin typeface="AGReverance" pitchFamily="2" charset="0"/>
            </a:endParaRPr>
          </a:p>
        </p:txBody>
      </p:sp>
      <p:pic>
        <p:nvPicPr>
          <p:cNvPr id="5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1" y="188640"/>
            <a:ext cx="5238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32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70315"/>
            <a:ext cx="8229600" cy="166398"/>
          </a:xfrm>
        </p:spPr>
        <p:txBody>
          <a:bodyPr>
            <a:normAutofit fontScale="90000"/>
          </a:bodyPr>
          <a:lstStyle/>
          <a:p>
            <a:r>
              <a:rPr lang="ru-RU" sz="3300" b="1" dirty="0" smtClean="0">
                <a:latin typeface="AGReverance" pitchFamily="2" charset="0"/>
              </a:rPr>
              <a:t/>
            </a:r>
            <a:br>
              <a:rPr lang="ru-RU" sz="3300" b="1" dirty="0" smtClean="0">
                <a:latin typeface="AGReverance" pitchFamily="2" charset="0"/>
              </a:rPr>
            </a:br>
            <a:r>
              <a:rPr lang="ru-RU" sz="3300" b="1" dirty="0">
                <a:latin typeface="AGReverance" pitchFamily="2" charset="0"/>
              </a:rPr>
              <a:t/>
            </a:r>
            <a:br>
              <a:rPr lang="ru-RU" sz="3300" b="1" dirty="0">
                <a:latin typeface="AGReverance" pitchFamily="2" charset="0"/>
              </a:rPr>
            </a:br>
            <a:r>
              <a:rPr lang="ru-RU" sz="3300" b="1" dirty="0" smtClean="0">
                <a:latin typeface="AGReverance" pitchFamily="2" charset="0"/>
              </a:rPr>
              <a:t/>
            </a:r>
            <a:br>
              <a:rPr lang="ru-RU" sz="3300" b="1" dirty="0" smtClean="0">
                <a:latin typeface="AGReverance" pitchFamily="2" charset="0"/>
              </a:rPr>
            </a:br>
            <a:r>
              <a:rPr lang="ru-RU" sz="4000" b="1" dirty="0" smtClean="0">
                <a:latin typeface="AGReverance" pitchFamily="2" charset="0"/>
              </a:rPr>
              <a:t>Основные параметры бюджета </a:t>
            </a:r>
            <a:br>
              <a:rPr lang="ru-RU" sz="4000" b="1" dirty="0" smtClean="0">
                <a:latin typeface="AGReverance" pitchFamily="2" charset="0"/>
              </a:rPr>
            </a:br>
            <a:r>
              <a:rPr lang="ru-RU" sz="4000" b="1" dirty="0" smtClean="0">
                <a:latin typeface="AGReverance" pitchFamily="2" charset="0"/>
              </a:rPr>
              <a:t>муниципального района за 2018 год</a:t>
            </a:r>
            <a:r>
              <a:rPr lang="ru-RU" sz="3300" b="1" dirty="0" smtClean="0">
                <a:latin typeface="AGReverance" pitchFamily="2" charset="0"/>
              </a:rPr>
              <a:t>                                                                                  </a:t>
            </a:r>
            <a:r>
              <a:rPr lang="ru-RU" sz="3600" b="1" dirty="0" smtClean="0">
                <a:latin typeface="AGReverance" pitchFamily="2" charset="0"/>
              </a:rPr>
              <a:t>млн. руб</a:t>
            </a:r>
            <a:r>
              <a:rPr lang="ru-RU" sz="3600" b="1" dirty="0">
                <a:latin typeface="AGReverance" pitchFamily="2" charset="0"/>
              </a:rPr>
              <a:t>.</a:t>
            </a:r>
            <a:r>
              <a:rPr lang="ru-RU" sz="3600" b="1" dirty="0" smtClean="0">
                <a:latin typeface="AGReverance" pitchFamily="2" charset="0"/>
              </a:rPr>
              <a:t/>
            </a:r>
            <a:br>
              <a:rPr lang="ru-RU" sz="3600" b="1" dirty="0" smtClean="0">
                <a:latin typeface="AGReverance" pitchFamily="2" charset="0"/>
              </a:rPr>
            </a:br>
            <a:r>
              <a:rPr lang="ru-RU" b="1" dirty="0" smtClean="0">
                <a:latin typeface="AGReverance" pitchFamily="2" charset="0"/>
              </a:rPr>
              <a:t/>
            </a:r>
            <a:br>
              <a:rPr lang="ru-RU" b="1" dirty="0" smtClean="0">
                <a:latin typeface="AGReverance" pitchFamily="2" charset="0"/>
              </a:rPr>
            </a:br>
            <a:endParaRPr lang="ru-RU" b="1" dirty="0">
              <a:latin typeface="AGReverance" pitchFamily="2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5594194"/>
              </p:ext>
            </p:extLst>
          </p:nvPr>
        </p:nvGraphicFramePr>
        <p:xfrm>
          <a:off x="190532" y="1600200"/>
          <a:ext cx="8701948" cy="43922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75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5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5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5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86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Факт 2017</a:t>
                      </a:r>
                      <a:endParaRPr lang="ru-RU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План 2018</a:t>
                      </a:r>
                      <a:endParaRPr lang="ru-RU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Факт 2018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прирост к 2017 году%</a:t>
                      </a:r>
                      <a:endParaRPr lang="ru-RU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66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Bookman Old Style" panose="02050604050505020204" pitchFamily="18" charset="0"/>
                        </a:rPr>
                        <a:t>Доходы</a:t>
                      </a:r>
                      <a:endParaRPr lang="ru-RU" sz="18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1 142,6</a:t>
                      </a:r>
                      <a:endParaRPr lang="ru-RU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1 267,9</a:t>
                      </a:r>
                      <a:endParaRPr lang="ru-RU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1 269,8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+11,1%</a:t>
                      </a:r>
                      <a:endParaRPr lang="ru-RU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66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Bookman Old Style" panose="02050604050505020204" pitchFamily="18" charset="0"/>
                        </a:rPr>
                        <a:t>Собственные</a:t>
                      </a:r>
                      <a:endParaRPr lang="ru-RU" sz="18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330,2</a:t>
                      </a:r>
                      <a:endParaRPr lang="ru-RU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342,4</a:t>
                      </a:r>
                      <a:endParaRPr lang="ru-RU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366,8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+11,1%</a:t>
                      </a:r>
                      <a:endParaRPr lang="ru-RU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66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Bookman Old Style" panose="02050604050505020204" pitchFamily="18" charset="0"/>
                        </a:rPr>
                        <a:t>Безвозмездные</a:t>
                      </a:r>
                      <a:endParaRPr lang="ru-RU" sz="18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812,4</a:t>
                      </a:r>
                      <a:endParaRPr lang="ru-RU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925,5</a:t>
                      </a:r>
                      <a:endParaRPr lang="ru-RU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902,9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+11,1%</a:t>
                      </a:r>
                      <a:endParaRPr lang="ru-RU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66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Bookman Old Style" panose="02050604050505020204" pitchFamily="18" charset="0"/>
                        </a:rPr>
                        <a:t>Расходы</a:t>
                      </a:r>
                      <a:endParaRPr lang="ru-RU" sz="18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1 244,5</a:t>
                      </a:r>
                      <a:endParaRPr lang="ru-RU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1 312,9</a:t>
                      </a:r>
                      <a:endParaRPr lang="ru-RU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1 186,5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- 4,7%</a:t>
                      </a:r>
                      <a:endParaRPr lang="ru-RU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66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Bookman Old Style" panose="02050604050505020204" pitchFamily="18" charset="0"/>
                        </a:rPr>
                        <a:t>Дефицит(-)</a:t>
                      </a:r>
                    </a:p>
                    <a:p>
                      <a:r>
                        <a:rPr lang="ru-RU" sz="1800" b="1" dirty="0" smtClean="0">
                          <a:latin typeface="Bookman Old Style" panose="02050604050505020204" pitchFamily="18" charset="0"/>
                        </a:rPr>
                        <a:t>Профицит(+)</a:t>
                      </a:r>
                      <a:endParaRPr lang="ru-RU" sz="18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-101,9</a:t>
                      </a:r>
                      <a:endParaRPr lang="ru-RU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-45,0</a:t>
                      </a:r>
                      <a:endParaRPr lang="ru-RU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+83,3</a:t>
                      </a:r>
                      <a:endParaRPr lang="ru-RU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1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2" y="341702"/>
            <a:ext cx="5238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верх 2"/>
          <p:cNvSpPr/>
          <p:nvPr/>
        </p:nvSpPr>
        <p:spPr>
          <a:xfrm>
            <a:off x="6804248" y="3933056"/>
            <a:ext cx="338998" cy="40575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>
            <a:off x="6732239" y="2666616"/>
            <a:ext cx="407043" cy="4023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6736203" y="3284984"/>
            <a:ext cx="403079" cy="4023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804248" y="4581129"/>
            <a:ext cx="43204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58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06613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AGReverance" pitchFamily="2" charset="0"/>
              </a:rPr>
              <a:t>Налоговые и неналоговые доходы бюджета</a:t>
            </a:r>
            <a:br>
              <a:rPr lang="ru-RU" sz="3600" b="1" dirty="0" smtClean="0">
                <a:latin typeface="AGReverance" pitchFamily="2" charset="0"/>
              </a:rPr>
            </a:br>
            <a:r>
              <a:rPr lang="ru-RU" sz="3200" b="1" dirty="0" smtClean="0">
                <a:latin typeface="AGReverance" pitchFamily="2" charset="0"/>
              </a:rPr>
              <a:t>млн. руб.</a:t>
            </a:r>
            <a:endParaRPr lang="ru-RU" sz="3200" b="1" dirty="0">
              <a:latin typeface="AGReverance" pitchFamily="2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1903390"/>
              </p:ext>
            </p:extLst>
          </p:nvPr>
        </p:nvGraphicFramePr>
        <p:xfrm>
          <a:off x="395536" y="1412776"/>
          <a:ext cx="829126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2" y="341702"/>
            <a:ext cx="5238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32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92211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AGReverance" pitchFamily="2" charset="0"/>
              </a:rPr>
              <a:t>   Структура доходов бюджета района 2018 год</a:t>
            </a:r>
            <a:br>
              <a:rPr lang="ru-RU" sz="3600" b="1" dirty="0" smtClean="0">
                <a:latin typeface="AGReverance" pitchFamily="2" charset="0"/>
              </a:rPr>
            </a:br>
            <a:endParaRPr lang="ru-RU" sz="3600" b="1" dirty="0">
              <a:latin typeface="AGReverance" pitchFamily="2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229036"/>
              </p:ext>
            </p:extLst>
          </p:nvPr>
        </p:nvGraphicFramePr>
        <p:xfrm>
          <a:off x="452469" y="134076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2" y="341702"/>
            <a:ext cx="5238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72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AGReverance" pitchFamily="2" charset="0"/>
              </a:rPr>
              <a:t>Динамика поступления доходов за 2018 год                                                                                 млн. руб.</a:t>
            </a:r>
            <a:endParaRPr lang="ru-RU" sz="3600" b="1" dirty="0">
              <a:latin typeface="AGReverance" pitchFamily="2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10828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2" y="341702"/>
            <a:ext cx="5238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2" descr="5.pn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17032"/>
            <a:ext cx="2073275" cy="2012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38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AGReverance" pitchFamily="2" charset="0"/>
              </a:rPr>
              <a:t>Структура расходов бюджета в 2018 году</a:t>
            </a:r>
            <a:br>
              <a:rPr lang="ru-RU" sz="3600" b="1" dirty="0" smtClean="0">
                <a:latin typeface="AGReverance" pitchFamily="2" charset="0"/>
              </a:rPr>
            </a:br>
            <a:r>
              <a:rPr lang="ru-RU" sz="3600" b="1" dirty="0" smtClean="0">
                <a:latin typeface="AGReverance" pitchFamily="2" charset="0"/>
              </a:rPr>
              <a:t>                                                      </a:t>
            </a:r>
            <a:r>
              <a:rPr lang="ru-RU" sz="3000" dirty="0" smtClean="0"/>
              <a:t>                       </a:t>
            </a:r>
            <a:endParaRPr lang="ru-RU" sz="3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6201565"/>
              </p:ext>
            </p:extLst>
          </p:nvPr>
        </p:nvGraphicFramePr>
        <p:xfrm>
          <a:off x="611560" y="998928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2" y="341702"/>
            <a:ext cx="5238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47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3670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GReverance" pitchFamily="2" charset="0"/>
              </a:rPr>
              <a:t>Исполнение муниципальных программ </a:t>
            </a:r>
            <a:br>
              <a:rPr lang="ru-RU" sz="3200" b="1" dirty="0" smtClean="0">
                <a:latin typeface="AGReverance" pitchFamily="2" charset="0"/>
              </a:rPr>
            </a:br>
            <a:r>
              <a:rPr lang="ru-RU" sz="3200" b="1" dirty="0" smtClean="0">
                <a:latin typeface="AGReverance" pitchFamily="2" charset="0"/>
              </a:rPr>
              <a:t>бюджета района в 2018 году</a:t>
            </a:r>
            <a:endParaRPr lang="ru-RU" sz="3200" b="1" dirty="0">
              <a:latin typeface="AGReverance" pitchFamily="2" charset="0"/>
            </a:endParaRPr>
          </a:p>
        </p:txBody>
      </p:sp>
      <p:pic>
        <p:nvPicPr>
          <p:cNvPr id="5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2" y="341702"/>
            <a:ext cx="5238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Объект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60139221"/>
              </p:ext>
            </p:extLst>
          </p:nvPr>
        </p:nvGraphicFramePr>
        <p:xfrm>
          <a:off x="164406" y="1073880"/>
          <a:ext cx="7477812" cy="56450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13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7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88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Наименование муниципальной программы</a:t>
                      </a:r>
                      <a:endParaRPr lang="ru-RU" sz="1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План</a:t>
                      </a:r>
                      <a:endParaRPr lang="ru-RU" sz="1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Факт</a:t>
                      </a:r>
                      <a:endParaRPr lang="ru-RU" sz="1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% исп.</a:t>
                      </a:r>
                      <a:endParaRPr lang="ru-RU" sz="1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Bookman Old Style" panose="02050604050505020204" pitchFamily="18" charset="0"/>
                        </a:rPr>
                        <a:t>1.«Энергосбережение</a:t>
                      </a:r>
                      <a:r>
                        <a:rPr lang="ru-RU" sz="1200" b="1" baseline="0" dirty="0" smtClean="0">
                          <a:latin typeface="Bookman Old Style" panose="02050604050505020204" pitchFamily="18" charset="0"/>
                        </a:rPr>
                        <a:t> и повышение энергетической эффективности </a:t>
                      </a:r>
                      <a:r>
                        <a:rPr lang="ru-RU" sz="1200" b="1" baseline="0" dirty="0" err="1" smtClean="0">
                          <a:latin typeface="Bookman Old Style" panose="02050604050505020204" pitchFamily="18" charset="0"/>
                        </a:rPr>
                        <a:t>мун</a:t>
                      </a:r>
                      <a:r>
                        <a:rPr lang="ru-RU" sz="1200" b="1" baseline="0" dirty="0" smtClean="0">
                          <a:latin typeface="Bookman Old Style" panose="02050604050505020204" pitchFamily="18" charset="0"/>
                        </a:rPr>
                        <a:t>. учреждений на 2018-2022 годы»</a:t>
                      </a:r>
                      <a:endParaRPr lang="ru-RU" sz="12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Bookman Old Style" panose="02050604050505020204" pitchFamily="18" charset="0"/>
                        </a:rPr>
                        <a:t>1,6</a:t>
                      </a:r>
                      <a:endParaRPr lang="ru-RU" sz="14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Bookman Old Style" panose="02050604050505020204" pitchFamily="18" charset="0"/>
                        </a:rPr>
                        <a:t>1,5</a:t>
                      </a:r>
                      <a:endParaRPr lang="ru-RU" sz="14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Bookman Old Style" panose="02050604050505020204" pitchFamily="18" charset="0"/>
                        </a:rPr>
                        <a:t>97,1</a:t>
                      </a:r>
                      <a:endParaRPr lang="ru-RU" sz="14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71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Bookman Old Style" panose="02050604050505020204" pitchFamily="18" charset="0"/>
                        </a:rPr>
                        <a:t>2. «Гармонизация межнациональных и межконфессиональных отношений</a:t>
                      </a:r>
                      <a:r>
                        <a:rPr lang="ru-RU" sz="1200" b="1" baseline="0" dirty="0" smtClean="0">
                          <a:latin typeface="Bookman Old Style" panose="02050604050505020204" pitchFamily="18" charset="0"/>
                        </a:rPr>
                        <a:t> на 2016-2020 годы»</a:t>
                      </a:r>
                      <a:endParaRPr lang="ru-RU" sz="12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Bookman Old Style" panose="02050604050505020204" pitchFamily="18" charset="0"/>
                        </a:rPr>
                        <a:t>0,16</a:t>
                      </a:r>
                      <a:endParaRPr lang="ru-RU" sz="14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Bookman Old Style" panose="02050604050505020204" pitchFamily="18" charset="0"/>
                        </a:rPr>
                        <a:t>0,16</a:t>
                      </a:r>
                      <a:endParaRPr lang="ru-RU" sz="14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Bookman Old Style" panose="02050604050505020204" pitchFamily="18" charset="0"/>
                        </a:rPr>
                        <a:t>100</a:t>
                      </a:r>
                      <a:endParaRPr lang="ru-RU" sz="14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Bookman Old Style" panose="02050604050505020204" pitchFamily="18" charset="0"/>
                        </a:rPr>
                        <a:t>3.</a:t>
                      </a:r>
                      <a:r>
                        <a:rPr lang="ru-RU" sz="1200" b="1" baseline="0" dirty="0" smtClean="0">
                          <a:latin typeface="Bookman Old Style" panose="02050604050505020204" pitchFamily="18" charset="0"/>
                        </a:rPr>
                        <a:t> «Социальная поддержка отдельных категорий граждан  на 2018-2020 годы»</a:t>
                      </a:r>
                      <a:endParaRPr lang="ru-RU" sz="12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Bookman Old Style" panose="02050604050505020204" pitchFamily="18" charset="0"/>
                        </a:rPr>
                        <a:t>68,4</a:t>
                      </a:r>
                      <a:endParaRPr lang="ru-RU" sz="14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Bookman Old Style" panose="02050604050505020204" pitchFamily="18" charset="0"/>
                        </a:rPr>
                        <a:t>66,4</a:t>
                      </a:r>
                      <a:endParaRPr lang="ru-RU" sz="14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Bookman Old Style" panose="02050604050505020204" pitchFamily="18" charset="0"/>
                        </a:rPr>
                        <a:t>97,1</a:t>
                      </a:r>
                      <a:endParaRPr lang="ru-RU" sz="14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Bookman Old Style" panose="02050604050505020204" pitchFamily="18" charset="0"/>
                        </a:rPr>
                        <a:t>4. «Управление муниципальной собственностью и земельными ресурсами на 2015-2018 годы»</a:t>
                      </a:r>
                      <a:endParaRPr lang="ru-RU" sz="12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Bookman Old Style" panose="02050604050505020204" pitchFamily="18" charset="0"/>
                        </a:rPr>
                        <a:t>2,9</a:t>
                      </a:r>
                      <a:endParaRPr lang="ru-RU" sz="14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Bookman Old Style" panose="02050604050505020204" pitchFamily="18" charset="0"/>
                        </a:rPr>
                        <a:t>1,8</a:t>
                      </a:r>
                      <a:endParaRPr lang="ru-RU" sz="14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Bookman Old Style" panose="02050604050505020204" pitchFamily="18" charset="0"/>
                        </a:rPr>
                        <a:t>64,4</a:t>
                      </a:r>
                      <a:endParaRPr lang="ru-RU" sz="14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9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Bookman Old Style" panose="02050604050505020204" pitchFamily="18" charset="0"/>
                        </a:rPr>
                        <a:t>5. «Развитие муниципальной службы в Подпорожском районе на 2015-2018 годы»</a:t>
                      </a:r>
                      <a:endParaRPr lang="ru-RU" sz="12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Bookman Old Style" panose="02050604050505020204" pitchFamily="18" charset="0"/>
                        </a:rPr>
                        <a:t>0,6</a:t>
                      </a:r>
                      <a:endParaRPr lang="ru-RU" sz="14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Bookman Old Style" panose="02050604050505020204" pitchFamily="18" charset="0"/>
                        </a:rPr>
                        <a:t>0,5</a:t>
                      </a:r>
                      <a:endParaRPr lang="ru-RU" sz="14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Bookman Old Style" panose="02050604050505020204" pitchFamily="18" charset="0"/>
                        </a:rPr>
                        <a:t>79,2</a:t>
                      </a:r>
                      <a:endParaRPr lang="ru-RU" sz="14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871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Bookman Old Style" panose="02050604050505020204" pitchFamily="18" charset="0"/>
                        </a:rPr>
                        <a:t>6. «Управление муниципальными финансами и муниципальным</a:t>
                      </a:r>
                      <a:r>
                        <a:rPr lang="ru-RU" sz="1200" b="1" baseline="0" dirty="0" smtClean="0">
                          <a:latin typeface="Bookman Old Style" panose="02050604050505020204" pitchFamily="18" charset="0"/>
                        </a:rPr>
                        <a:t> долгом муниципального образования на 2014-2018 годы»</a:t>
                      </a:r>
                      <a:endParaRPr lang="ru-RU" sz="12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Bookman Old Style" panose="02050604050505020204" pitchFamily="18" charset="0"/>
                        </a:rPr>
                        <a:t>123,5</a:t>
                      </a:r>
                      <a:endParaRPr lang="ru-RU" sz="14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Bookman Old Style" panose="02050604050505020204" pitchFamily="18" charset="0"/>
                        </a:rPr>
                        <a:t>122,9</a:t>
                      </a:r>
                      <a:endParaRPr lang="ru-RU" sz="14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Bookman Old Style" panose="02050604050505020204" pitchFamily="18" charset="0"/>
                        </a:rPr>
                        <a:t>99,5</a:t>
                      </a:r>
                      <a:endParaRPr lang="ru-RU" sz="14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9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Bookman Old Style" panose="02050604050505020204" pitchFamily="18" charset="0"/>
                        </a:rPr>
                        <a:t>7. «Безопасность Подпорожского муниципального района на 2014-2018 годы»</a:t>
                      </a:r>
                      <a:endParaRPr lang="ru-RU" sz="12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Bookman Old Style" panose="02050604050505020204" pitchFamily="18" charset="0"/>
                        </a:rPr>
                        <a:t>6,1</a:t>
                      </a:r>
                      <a:endParaRPr lang="ru-RU" sz="14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Bookman Old Style" panose="02050604050505020204" pitchFamily="18" charset="0"/>
                        </a:rPr>
                        <a:t>5,8</a:t>
                      </a:r>
                      <a:endParaRPr lang="ru-RU" sz="14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Bookman Old Style" panose="02050604050505020204" pitchFamily="18" charset="0"/>
                        </a:rPr>
                        <a:t>95,2</a:t>
                      </a:r>
                      <a:endParaRPr lang="ru-RU" sz="14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9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Bookman Old Style" panose="02050604050505020204" pitchFamily="18" charset="0"/>
                        </a:rPr>
                        <a:t>8. «Экономическое развитие Подпорожского муниципального района на 2014-2018 годы»</a:t>
                      </a:r>
                      <a:endParaRPr lang="ru-RU" sz="12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Bookman Old Style" panose="02050604050505020204" pitchFamily="18" charset="0"/>
                        </a:rPr>
                        <a:t>25,6</a:t>
                      </a:r>
                      <a:endParaRPr lang="ru-RU" sz="14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Bookman Old Style" panose="02050604050505020204" pitchFamily="18" charset="0"/>
                        </a:rPr>
                        <a:t>24,9</a:t>
                      </a:r>
                      <a:endParaRPr lang="ru-RU" sz="14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Bookman Old Style" panose="02050604050505020204" pitchFamily="18" charset="0"/>
                        </a:rPr>
                        <a:t>97,4</a:t>
                      </a:r>
                      <a:endParaRPr lang="ru-RU" sz="14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19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Bookman Old Style" panose="02050604050505020204" pitchFamily="18" charset="0"/>
                        </a:rPr>
                        <a:t>9. «Развитие молодежной политики, физической культуры и массового спорта на 2014-2018 годы»</a:t>
                      </a:r>
                      <a:endParaRPr lang="ru-RU" sz="12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Bookman Old Style" panose="02050604050505020204" pitchFamily="18" charset="0"/>
                        </a:rPr>
                        <a:t>40,0</a:t>
                      </a:r>
                      <a:endParaRPr lang="ru-RU" sz="14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Bookman Old Style" panose="02050604050505020204" pitchFamily="18" charset="0"/>
                        </a:rPr>
                        <a:t>39,9</a:t>
                      </a:r>
                      <a:endParaRPr lang="ru-RU" sz="14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Bookman Old Style" panose="02050604050505020204" pitchFamily="18" charset="0"/>
                        </a:rPr>
                        <a:t>99,5</a:t>
                      </a:r>
                      <a:endParaRPr lang="ru-RU" sz="14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19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Bookman Old Style" panose="02050604050505020204" pitchFamily="18" charset="0"/>
                        </a:rPr>
                        <a:t>10.</a:t>
                      </a:r>
                      <a:r>
                        <a:rPr lang="ru-RU" sz="1200" b="1" baseline="0" dirty="0" smtClean="0">
                          <a:latin typeface="Bookman Old Style" panose="02050604050505020204" pitchFamily="18" charset="0"/>
                        </a:rPr>
                        <a:t> «Современное образование Подпорожского района»</a:t>
                      </a:r>
                      <a:endParaRPr lang="ru-RU" sz="12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Bookman Old Style" panose="02050604050505020204" pitchFamily="18" charset="0"/>
                        </a:rPr>
                        <a:t>895,5</a:t>
                      </a:r>
                      <a:endParaRPr lang="ru-RU" sz="14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Bookman Old Style" panose="02050604050505020204" pitchFamily="18" charset="0"/>
                        </a:rPr>
                        <a:t>780,4</a:t>
                      </a:r>
                      <a:endParaRPr lang="ru-RU" sz="14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Bookman Old Style" panose="02050604050505020204" pitchFamily="18" charset="0"/>
                        </a:rPr>
                        <a:t>87,1</a:t>
                      </a:r>
                      <a:endParaRPr lang="ru-RU" sz="14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840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Bookman Old Style" panose="02050604050505020204" pitchFamily="18" charset="0"/>
                        </a:rPr>
                        <a:t>ИТОГО ПРОГРАММНЫЕ РАСХОДЫ</a:t>
                      </a:r>
                      <a:endParaRPr lang="ru-RU" sz="12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Bookman Old Style" panose="02050604050505020204" pitchFamily="18" charset="0"/>
                        </a:rPr>
                        <a:t>1164,3</a:t>
                      </a:r>
                      <a:endParaRPr lang="ru-RU" sz="14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Bookman Old Style" panose="02050604050505020204" pitchFamily="18" charset="0"/>
                        </a:rPr>
                        <a:t>1044,3</a:t>
                      </a:r>
                      <a:endParaRPr lang="ru-RU" sz="14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Bookman Old Style" panose="02050604050505020204" pitchFamily="18" charset="0"/>
                        </a:rPr>
                        <a:t>89,7</a:t>
                      </a:r>
                      <a:endParaRPr lang="ru-RU" sz="14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5" name="Объект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55504222"/>
              </p:ext>
            </p:extLst>
          </p:nvPr>
        </p:nvGraphicFramePr>
        <p:xfrm>
          <a:off x="7642218" y="476672"/>
          <a:ext cx="1394278" cy="5937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0147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97152"/>
            <a:ext cx="9144000" cy="1728192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Отчет об исполнении бюджета </a:t>
            </a:r>
            <a:br>
              <a:rPr lang="ru-RU" sz="3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3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МО «Подпорожское городское поселение» </a:t>
            </a:r>
            <a:br>
              <a:rPr lang="ru-RU" sz="3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3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за 2018 год</a:t>
            </a:r>
            <a:endParaRPr lang="ru-RU" sz="30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402" y="188640"/>
            <a:ext cx="6901795" cy="4604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герб подпорожье"/>
          <p:cNvPicPr>
            <a:picLocks noChangeAspect="1" noChangeArrowheads="1"/>
          </p:cNvPicPr>
          <p:nvPr/>
        </p:nvPicPr>
        <p:blipFill>
          <a:blip r:embed="rId5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6873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31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916" y="140494"/>
            <a:ext cx="8133084" cy="1143000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>
                <a:ln>
                  <a:solidFill>
                    <a:schemeClr val="tx1"/>
                  </a:solidFill>
                </a:ln>
                <a:latin typeface="AGReverance" pitchFamily="2" charset="0"/>
              </a:rPr>
              <a:t>Доходы бюджета 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latin typeface="AGReverance" pitchFamily="2" charset="0"/>
              </a:rPr>
              <a:t/>
            </a:r>
            <a:br>
              <a:rPr lang="ru-RU" sz="3200" b="1" dirty="0" smtClean="0">
                <a:ln>
                  <a:solidFill>
                    <a:schemeClr val="tx1"/>
                  </a:solidFill>
                </a:ln>
                <a:latin typeface="AGReverance" pitchFamily="2" charset="0"/>
              </a:rPr>
            </a:br>
            <a:r>
              <a:rPr lang="ru-RU" sz="3200" b="1" dirty="0" smtClean="0">
                <a:ln>
                  <a:solidFill>
                    <a:schemeClr val="tx1"/>
                  </a:solidFill>
                </a:ln>
                <a:latin typeface="AGReverance" pitchFamily="2" charset="0"/>
              </a:rPr>
              <a:t>МО </a:t>
            </a:r>
            <a:r>
              <a:rPr lang="ru-RU" sz="3200" b="1" dirty="0">
                <a:ln>
                  <a:solidFill>
                    <a:schemeClr val="tx1"/>
                  </a:solidFill>
                </a:ln>
                <a:latin typeface="AGReverance" pitchFamily="2" charset="0"/>
              </a:rPr>
              <a:t>«Подпорожское городское поселение» 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latin typeface="AGReverance" pitchFamily="2" charset="0"/>
              </a:rPr>
              <a:t/>
            </a:r>
            <a:br>
              <a:rPr lang="ru-RU" sz="3200" b="1" dirty="0" smtClean="0">
                <a:ln>
                  <a:solidFill>
                    <a:schemeClr val="tx1"/>
                  </a:solidFill>
                </a:ln>
                <a:latin typeface="AGReverance" pitchFamily="2" charset="0"/>
              </a:rPr>
            </a:br>
            <a:r>
              <a:rPr lang="ru-RU" sz="3200" b="1" dirty="0" smtClean="0">
                <a:ln>
                  <a:solidFill>
                    <a:schemeClr val="tx1"/>
                  </a:solidFill>
                </a:ln>
                <a:latin typeface="AGReverance" pitchFamily="2" charset="0"/>
              </a:rPr>
              <a:t>за 2018 </a:t>
            </a:r>
            <a:r>
              <a:rPr lang="ru-RU" sz="3200" b="1" dirty="0">
                <a:ln>
                  <a:solidFill>
                    <a:schemeClr val="tx1"/>
                  </a:solidFill>
                </a:ln>
                <a:latin typeface="AGReverance" pitchFamily="2" charset="0"/>
              </a:rPr>
              <a:t>год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82752" cy="639762"/>
          </a:xfrm>
        </p:spPr>
        <p:txBody>
          <a:bodyPr>
            <a:normAutofit fontScale="92500"/>
          </a:bodyPr>
          <a:lstStyle/>
          <a:p>
            <a:r>
              <a:rPr lang="ru-RU" sz="2000" dirty="0" smtClean="0">
                <a:latin typeface="Bookman Old Style" panose="02050604050505020204" pitchFamily="18" charset="0"/>
              </a:rPr>
              <a:t>Налоговые и неналоговые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47275498"/>
              </p:ext>
            </p:extLst>
          </p:nvPr>
        </p:nvGraphicFramePr>
        <p:xfrm>
          <a:off x="190532" y="2174875"/>
          <a:ext cx="4306856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>
                <a:latin typeface="Bookman Old Style" panose="02050604050505020204" pitchFamily="18" charset="0"/>
              </a:rPr>
              <a:t>Межбюджетные  трансферты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37422819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50" name="Picture 2" descr="герб подпорожье"/>
          <p:cNvPicPr>
            <a:picLocks noChangeAspect="1" noChangeArrowheads="1"/>
          </p:cNvPicPr>
          <p:nvPr/>
        </p:nvPicPr>
        <p:blipFill>
          <a:blip r:embed="rId5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6873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60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1148</TotalTime>
  <Words>703</Words>
  <Application>Microsoft Office PowerPoint</Application>
  <PresentationFormat>Экран (4:3)</PresentationFormat>
  <Paragraphs>204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AGReverance</vt:lpstr>
      <vt:lpstr>Arial</vt:lpstr>
      <vt:lpstr>Bookman Old Style</vt:lpstr>
      <vt:lpstr>Calibri</vt:lpstr>
      <vt:lpstr>Times New Roman</vt:lpstr>
      <vt:lpstr>Тема Office</vt:lpstr>
      <vt:lpstr>Отчет об исполнении бюджета муниципального образования «Подпорожский муниципальный район Ленинградской области» за 2018 год</vt:lpstr>
      <vt:lpstr>   Основные параметры бюджета  муниципального района за 2018 год                                                                                  млн. руб.  </vt:lpstr>
      <vt:lpstr>Налоговые и неналоговые доходы бюджета млн. руб.</vt:lpstr>
      <vt:lpstr>   Структура доходов бюджета района 2018 год </vt:lpstr>
      <vt:lpstr>Динамика поступления доходов за 2018 год                                                                                 млн. руб.</vt:lpstr>
      <vt:lpstr>Структура расходов бюджета в 2018 году                                                                              </vt:lpstr>
      <vt:lpstr>Исполнение муниципальных программ  бюджета района в 2018 году</vt:lpstr>
      <vt:lpstr>Отчет об исполнении бюджета  МО «Подпорожское городское поселение»  за 2018 год</vt:lpstr>
      <vt:lpstr>Доходы бюджета  МО «Подпорожское городское поселение»  за 2018 год</vt:lpstr>
      <vt:lpstr>Структура расходов бюджета  МО «Подпорожское городское поселение»  в 2018 году                                                                                      млн. руб. </vt:lpstr>
      <vt:lpstr>Исполнение консолидированного бюджета Подпорожского муниципального района в 2018 году                                                                                                                          млн. руб.</vt:lpstr>
      <vt:lpstr>Результат работы комиссий в целях снижения задолженности по платежам в бюджеты Подпорожского района за 2018 год:</vt:lpstr>
      <vt:lpstr>Отчет об исполнении бюджета муниципального образования «Подпорожский муниципальный район Ленинградской области» за 2018 год</vt:lpstr>
      <vt:lpstr>2019 год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бюджета Подпорожского муниципального района Ленинградской области» за 2016 год</dc:title>
  <dc:creator>Акинфова</dc:creator>
  <cp:lastModifiedBy>ORG</cp:lastModifiedBy>
  <cp:revision>210</cp:revision>
  <dcterms:created xsi:type="dcterms:W3CDTF">2017-03-03T12:34:32Z</dcterms:created>
  <dcterms:modified xsi:type="dcterms:W3CDTF">2019-03-22T06:47:50Z</dcterms:modified>
</cp:coreProperties>
</file>