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5.xml" ContentType="application/vnd.openxmlformats-officedocument.drawingml.chart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9.xml" ContentType="application/vnd.openxmlformats-officedocument.drawingml.chart+xml"/>
  <Override PartName="/ppt/drawings/drawing7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10.xml" ContentType="application/vnd.openxmlformats-officedocument.presentationml.notesSlide+xml"/>
  <Override PartName="/ppt/charts/chart22.xml" ContentType="application/vnd.openxmlformats-officedocument.drawingml.chart+xml"/>
  <Override PartName="/ppt/notesSlides/notesSlide11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drawings/drawing8.xml" ContentType="application/vnd.openxmlformats-officedocument.drawingml.chartshapes+xml"/>
  <Override PartName="/ppt/charts/chart25.xml" ContentType="application/vnd.openxmlformats-officedocument.drawingml.chart+xml"/>
  <Override PartName="/ppt/notesSlides/notesSlide12.xml" ContentType="application/vnd.openxmlformats-officedocument.presentationml.notesSlide+xml"/>
  <Override PartName="/ppt/charts/chart26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sldIdLst>
    <p:sldId id="375" r:id="rId2"/>
    <p:sldId id="376" r:id="rId3"/>
    <p:sldId id="377" r:id="rId4"/>
    <p:sldId id="378" r:id="rId5"/>
    <p:sldId id="380" r:id="rId6"/>
    <p:sldId id="381" r:id="rId7"/>
    <p:sldId id="382" r:id="rId8"/>
    <p:sldId id="383" r:id="rId9"/>
    <p:sldId id="384" r:id="rId10"/>
    <p:sldId id="385" r:id="rId11"/>
    <p:sldId id="386" r:id="rId12"/>
    <p:sldId id="389" r:id="rId13"/>
    <p:sldId id="399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00" r:id="rId23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200" autoAdjust="0"/>
  </p:normalViewPr>
  <p:slideViewPr>
    <p:cSldViewPr>
      <p:cViewPr>
        <p:scale>
          <a:sx n="102" d="100"/>
          <a:sy n="102" d="100"/>
        </p:scale>
        <p:origin x="1998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1175258.8</c:v>
                </c:pt>
                <c:pt idx="1">
                  <c:v>1211709.3999999999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DC-446A-9915-DDC30D4655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1122233.7</c:v>
                </c:pt>
                <c:pt idx="1">
                  <c:v>1156543.5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DC-446A-9915-DDC30D465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147456"/>
        <c:axId val="128148992"/>
      </c:barChart>
      <c:catAx>
        <c:axId val="12814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8148992"/>
        <c:crosses val="autoZero"/>
        <c:auto val="1"/>
        <c:lblAlgn val="ctr"/>
        <c:lblOffset val="100"/>
        <c:noMultiLvlLbl val="0"/>
      </c:catAx>
      <c:valAx>
        <c:axId val="1281489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one"/>
        <c:crossAx val="12814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dPt>
            <c:idx val="0"/>
            <c:bubble3D val="0"/>
            <c:spPr>
              <a:solidFill>
                <a:srgbClr val="7030A0">
                  <a:alpha val="6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F8B-4DEC-85F0-712CB0650D1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F8B-4DEC-85F0-712CB0650D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F8B-4DEC-85F0-712CB0650D13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F8B-4DEC-85F0-712CB0650D13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F8B-4DEC-85F0-712CB0650D13}"/>
              </c:ext>
            </c:extLst>
          </c:dPt>
          <c:dLbls>
            <c:dLbl>
              <c:idx val="0"/>
              <c:layout>
                <c:manualLayout>
                  <c:x val="0"/>
                  <c:y val="-1.6263586451938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F8B-4DEC-85F0-712CB0650D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4960669485195836E-2"/>
                  <c:y val="0.12375350199796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F8B-4DEC-85F0-712CB0650D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186066063157353"/>
                  <c:y val="7.0420357423500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F8B-4DEC-85F0-712CB0650D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1882938464297581"/>
                  <c:y val="5.2849419327461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F8B-4DEC-85F0-712CB0650D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8405462609336558E-2"/>
                  <c:y val="-0.111475411644485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F8B-4DEC-85F0-712CB0650D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 (аренда)</c:v>
                </c:pt>
                <c:pt idx="1">
                  <c:v>Платежи при пользовании природными ресурсами</c:v>
                </c:pt>
                <c:pt idx="2">
                  <c:v>Доходы от платных услуг, компенсации затрат</c:v>
                </c:pt>
                <c:pt idx="3">
                  <c:v>Доходы от продажи активов</c:v>
                </c:pt>
                <c:pt idx="4">
                  <c:v>Штрафы, санкции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19257.5</c:v>
                </c:pt>
                <c:pt idx="1">
                  <c:v>2601.6</c:v>
                </c:pt>
                <c:pt idx="2">
                  <c:v>5918.6</c:v>
                </c:pt>
                <c:pt idx="3">
                  <c:v>3012.1</c:v>
                </c:pt>
                <c:pt idx="4">
                  <c:v>2453.3000000000002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F8B-4DEC-85F0-712CB0650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54557633420822"/>
          <c:y val="1.9458732004857583E-2"/>
          <c:w val="0.63936089238845251"/>
          <c:h val="0.8908257075973611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7.8969357932817924E-4"/>
                  <c:y val="-0.14665272450258268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745-4AAC-B88D-B352C4C356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5148049613360101E-4"/>
                  <c:y val="-0.14407283638478977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745-4AAC-B88D-B352C4C356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93536.2</c:v>
                </c:pt>
                <c:pt idx="1">
                  <c:v>79990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745-4AAC-B88D-B352C4C3568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3.7281101308882875E-2"/>
                  <c:y val="-0.14493601514829688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B7D-443D-9232-391C70B98E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9994751896014508E-2"/>
                  <c:y val="-0.14538382344110071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745-4AAC-B88D-B352C4C356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102422.8</c:v>
                </c:pt>
                <c:pt idx="1">
                  <c:v>81625.399999999994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745-4AAC-B88D-B352C4C3568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dLbl>
              <c:idx val="0"/>
              <c:layout>
                <c:manualLayout>
                  <c:x val="3.4400589501503556E-2"/>
                  <c:y val="-0.146428640058417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2BA-47C2-B831-1923FC4436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272456674775787E-2"/>
                  <c:y val="-0.147084397058239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2BA-47C2-B831-1923FC4436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2019 год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539544.1</c:v>
                </c:pt>
                <c:pt idx="1">
                  <c:v>505137.2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45-4AAC-B88D-B352C4C3568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A0207E"/>
            </a:solidFill>
          </c:spPr>
          <c:invertIfNegative val="0"/>
          <c:dLbls>
            <c:dLbl>
              <c:idx val="0"/>
              <c:layout>
                <c:manualLayout>
                  <c:x val="4.6874839170472152E-2"/>
                  <c:y val="-0.14795384231057476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B7D-443D-9232-391C70B98E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2957414330587934E-2"/>
                  <c:y val="-0.1735547261137812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B7D-443D-9232-391C70B98E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2019 год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2500.6999999999998</c:v>
                </c:pt>
                <c:pt idx="1">
                  <c:v>30795.200000000001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745-4AAC-B88D-B352C4C3568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Возврат остатков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2019 год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0D-4422-8CD4-D9BFE1C2F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223936"/>
        <c:axId val="71111040"/>
        <c:axId val="0"/>
      </c:bar3DChart>
      <c:catAx>
        <c:axId val="71223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1111040"/>
        <c:crosses val="autoZero"/>
        <c:auto val="1"/>
        <c:lblAlgn val="ctr"/>
        <c:lblOffset val="100"/>
        <c:noMultiLvlLbl val="0"/>
      </c:catAx>
      <c:valAx>
        <c:axId val="71111040"/>
        <c:scaling>
          <c:orientation val="minMax"/>
          <c:max val="450000"/>
          <c:min val="0"/>
        </c:scaling>
        <c:delete val="0"/>
        <c:axPos val="b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1223936"/>
        <c:crosses val="autoZero"/>
        <c:crossBetween val="between"/>
        <c:majorUnit val="150000"/>
      </c:valAx>
      <c:spPr>
        <a:noFill/>
        <a:ln w="25409">
          <a:noFill/>
        </a:ln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7743798062787276"/>
          <c:y val="0.13295173330606416"/>
          <c:w val="0.21214753956009882"/>
          <c:h val="0.79997886627808035"/>
        </c:manualLayout>
      </c:layout>
      <c:overlay val="0"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2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1184897.8999999999</c:v>
                </c:pt>
                <c:pt idx="1">
                  <c:v>1211709.3999999999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CA-4E2F-B6A2-DE8809E012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1057322.3999999999</c:v>
                </c:pt>
                <c:pt idx="1">
                  <c:v>1156543.5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CA-4E2F-B6A2-DE8809E01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301888"/>
        <c:axId val="127303680"/>
      </c:barChart>
      <c:catAx>
        <c:axId val="12730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7303680"/>
        <c:crosses val="autoZero"/>
        <c:auto val="1"/>
        <c:lblAlgn val="ctr"/>
        <c:lblOffset val="100"/>
        <c:noMultiLvlLbl val="0"/>
      </c:catAx>
      <c:valAx>
        <c:axId val="127303680"/>
        <c:scaling>
          <c:orientation val="minMax"/>
          <c:min val="400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one"/>
        <c:crossAx val="127301888"/>
        <c:crosses val="autoZero"/>
        <c:crossBetween val="between"/>
        <c:majorUnit val="20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53785948621881"/>
          <c:y val="0.23429933880526194"/>
          <c:w val="0.75902310163073761"/>
          <c:h val="0.436669211534388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04-41DF-B54D-AE40B4ABB6C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04-41DF-B54D-AE40B4ABB6C5}"/>
              </c:ext>
            </c:extLst>
          </c:dPt>
          <c:dLbls>
            <c:dLbl>
              <c:idx val="0"/>
              <c:layout>
                <c:manualLayout>
                  <c:x val="3.0732852347485115E-2"/>
                  <c:y val="-5.2023871993420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104-41DF-B54D-AE40B4ABB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непрограммные мероприятия</c:v>
                </c:pt>
                <c:pt idx="1">
                  <c:v>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0.09</c:v>
                </c:pt>
                <c:pt idx="1">
                  <c:v>0.91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82-41EE-A99E-ED0860ECA3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198952801343575"/>
          <c:y val="0.72719463796291561"/>
          <c:w val="0.75509631421604984"/>
          <c:h val="0.254608403603761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в </a:t>
            </a:r>
            <a:r>
              <a:rPr lang="ru-RU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году</a:t>
            </a:r>
            <a:endParaRPr lang="ru-RU" sz="20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sz="20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0248246682790509"/>
          <c:y val="3.750007179080733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20342986787668491"/>
          <c:w val="0.63576091183046568"/>
          <c:h val="0.581882868455002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1767465518107419"/>
                  <c:y val="4.97076023391813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Социальная сфера</c:v>
                </c:pt>
                <c:pt idx="1">
                  <c:v>Национальная экономика</c:v>
                </c:pt>
                <c:pt idx="2">
                  <c:v>МБТ бюджетам других уровней</c:v>
                </c:pt>
                <c:pt idx="3">
                  <c:v>Общегосударстенные вопросы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0.75900000000000001</c:v>
                </c:pt>
                <c:pt idx="1">
                  <c:v>3.4000000000000002E-2</c:v>
                </c:pt>
                <c:pt idx="2">
                  <c:v>0.128</c:v>
                </c:pt>
                <c:pt idx="3">
                  <c:v>7.9000000000000001E-2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B04-49C7-8815-34F5CAF073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4">
          <a:noFill/>
        </a:ln>
      </c:spPr>
    </c:plotArea>
    <c:legend>
      <c:legendPos val="r"/>
      <c:layout>
        <c:manualLayout>
          <c:xMode val="edge"/>
          <c:yMode val="edge"/>
          <c:x val="0.60265942451638099"/>
          <c:y val="0.18684149164067856"/>
          <c:w val="0.36030353844658303"/>
          <c:h val="0.49621024942998132"/>
        </c:manualLayout>
      </c:layout>
      <c:overlay val="0"/>
      <c:txPr>
        <a:bodyPr/>
        <a:lstStyle/>
        <a:p>
          <a:pPr>
            <a:defRPr sz="1400" b="1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589168407811317"/>
          <c:y val="6.3599290049584914E-3"/>
          <c:w val="0.64410830225169335"/>
          <c:h val="0.916788288787844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 baseline="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ОБСЛУЖИВАНИЕ ГОС. И МУНИЦИПАЛЬНОГО ДОЛГА</c:v>
                </c:pt>
                <c:pt idx="1">
                  <c:v>СРЕДСТВА МАССОВОЙ ИНФОРМАЦИИ</c:v>
                </c:pt>
                <c:pt idx="2">
                  <c:v>ЖИЛИЩНО-КОММУНАЛЬНОЕ ХОЗЯЙСТВО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НАЦИОНАЛЬНАЯ ЭКОНОМИКА</c:v>
                </c:pt>
                <c:pt idx="5">
                  <c:v>ФИЗИЧЕСКАЯ КУЛЬТУРА И СПОРТ</c:v>
                </c:pt>
                <c:pt idx="6">
                  <c:v>КУЛЬТУРА, КИНЕМАТОГРАФИЯ</c:v>
                </c:pt>
                <c:pt idx="7">
                  <c:v>ОБЩЕГОСУДАРСТВЕННЫЕ ВОПРОСЫ</c:v>
                </c:pt>
                <c:pt idx="8">
                  <c:v>МБТ ОБЩЕГО ХАРАКТЕРА БЮДЖЕТАМ БЮДЖЕТНОЙ СИСТЕМЫ РОССИЙСКОЙ ФЕДЕРАЦИИ</c:v>
                </c:pt>
                <c:pt idx="9">
                  <c:v>СОЦИАЛЬНАЯ ПОЛИТИКА</c:v>
                </c:pt>
                <c:pt idx="10">
                  <c:v>ОБРАЗОВАНИЕ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202.4</c:v>
                </c:pt>
                <c:pt idx="1">
                  <c:v>700</c:v>
                </c:pt>
                <c:pt idx="2">
                  <c:v>15663.4</c:v>
                </c:pt>
                <c:pt idx="3">
                  <c:v>8695.7000000000007</c:v>
                </c:pt>
                <c:pt idx="4">
                  <c:v>30404.5</c:v>
                </c:pt>
                <c:pt idx="5">
                  <c:v>22396</c:v>
                </c:pt>
                <c:pt idx="6">
                  <c:v>11765.2</c:v>
                </c:pt>
                <c:pt idx="7">
                  <c:v>87871.9</c:v>
                </c:pt>
                <c:pt idx="8">
                  <c:v>111921.3</c:v>
                </c:pt>
                <c:pt idx="9">
                  <c:v>78339.3</c:v>
                </c:pt>
                <c:pt idx="10">
                  <c:v>689362.5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A7-47F3-A883-8BB4245D3AD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10"/>
              <c:layout>
                <c:manualLayout>
                  <c:x val="-5.6893320097049106E-3"/>
                  <c:y val="-4.504558540224004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 baseline="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ОБСЛУЖИВАНИЕ ГОС. И МУНИЦИПАЛЬНОГО ДОЛГА</c:v>
                </c:pt>
                <c:pt idx="1">
                  <c:v>СРЕДСТВА МАССОВОЙ ИНФОРМАЦИИ</c:v>
                </c:pt>
                <c:pt idx="2">
                  <c:v>ЖИЛИЩНО-КОММУНАЛЬНОЕ ХОЗЯЙСТВО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НАЦИОНАЛЬНАЯ ЭКОНОМИКА</c:v>
                </c:pt>
                <c:pt idx="5">
                  <c:v>ФИЗИЧЕСКАЯ КУЛЬТУРА И СПОРТ</c:v>
                </c:pt>
                <c:pt idx="6">
                  <c:v>КУЛЬТУРА, КИНЕМАТОГРАФИЯ</c:v>
                </c:pt>
                <c:pt idx="7">
                  <c:v>ОБЩЕГОСУДАРСТВЕННЫЕ ВОПРОСЫ</c:v>
                </c:pt>
                <c:pt idx="8">
                  <c:v>МБТ ОБЩЕГО ХАРАКТЕРА БЮДЖЕТАМ БЮДЖЕТНОЙ СИСТЕМЫ РОССИЙСКОЙ ФЕДЕРАЦИИ</c:v>
                </c:pt>
                <c:pt idx="9">
                  <c:v>СОЦИАЛЬНАЯ ПОЛИТИКА</c:v>
                </c:pt>
                <c:pt idx="10">
                  <c:v>ОБРАЗОВАНИЕ</c:v>
                </c:pt>
              </c:strCache>
            </c:strRef>
          </c:cat>
          <c:val>
            <c:numRef>
              <c:f>Лист1!$C$2:$C$12</c:f>
              <c:numCache>
                <c:formatCode>#,##0.00</c:formatCode>
                <c:ptCount val="11"/>
                <c:pt idx="0">
                  <c:v>113.3</c:v>
                </c:pt>
                <c:pt idx="1">
                  <c:v>750</c:v>
                </c:pt>
                <c:pt idx="2">
                  <c:v>4623.3</c:v>
                </c:pt>
                <c:pt idx="3">
                  <c:v>9083.7999999999993</c:v>
                </c:pt>
                <c:pt idx="4">
                  <c:v>24301.7</c:v>
                </c:pt>
                <c:pt idx="5">
                  <c:v>29989.599999999999</c:v>
                </c:pt>
                <c:pt idx="6">
                  <c:v>8500</c:v>
                </c:pt>
                <c:pt idx="7">
                  <c:v>91151.4</c:v>
                </c:pt>
                <c:pt idx="8">
                  <c:v>148556</c:v>
                </c:pt>
                <c:pt idx="9">
                  <c:v>84955.3</c:v>
                </c:pt>
                <c:pt idx="10">
                  <c:v>754519.1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623-49FF-93EF-FA5B8B61C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569344"/>
        <c:axId val="194570880"/>
      </c:barChart>
      <c:catAx>
        <c:axId val="194569344"/>
        <c:scaling>
          <c:orientation val="minMax"/>
        </c:scaling>
        <c:delete val="0"/>
        <c:axPos val="l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9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4570880"/>
        <c:crosses val="autoZero"/>
        <c:auto val="1"/>
        <c:lblAlgn val="ctr"/>
        <c:lblOffset val="100"/>
        <c:noMultiLvlLbl val="0"/>
      </c:catAx>
      <c:valAx>
        <c:axId val="194570880"/>
        <c:scaling>
          <c:orientation val="minMax"/>
        </c:scaling>
        <c:delete val="1"/>
        <c:axPos val="b"/>
        <c:majorGridlines/>
        <c:numFmt formatCode="#,##0.00" sourceLinked="1"/>
        <c:majorTickMark val="out"/>
        <c:minorTickMark val="none"/>
        <c:tickLblPos val="none"/>
        <c:crossAx val="194569344"/>
        <c:crosses val="autoZero"/>
        <c:crossBetween val="between"/>
      </c:valAx>
      <c:spPr>
        <a:noFill/>
        <a:ln w="25404">
          <a:noFill/>
        </a:ln>
      </c:spPr>
    </c:plotArea>
    <c:legend>
      <c:legendPos val="r"/>
      <c:layout>
        <c:manualLayout>
          <c:xMode val="edge"/>
          <c:yMode val="edge"/>
          <c:x val="0.63797511193453826"/>
          <c:y val="0.69109638698198139"/>
          <c:w val="0.22190090625464268"/>
          <c:h val="9.6170816485777147E-2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 baseline="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27585145835027E-2"/>
          <c:y val="2.8923736837653247E-2"/>
          <c:w val="0.84752887180711456"/>
          <c:h val="0.8772799369446944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и иные МБТ  из РФФПП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9876235051252472E-3"/>
                  <c:y val="-0.410896374670758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292078350417005E-3"/>
                  <c:y val="-0.410896374670758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89961.9</c:v>
                </c:pt>
                <c:pt idx="1">
                  <c:v>82722.399999999994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C4-4A99-BE37-7DEA84CBD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4286336"/>
        <c:axId val="194287872"/>
      </c:barChart>
      <c:catAx>
        <c:axId val="19428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2000" b="1">
                <a:solidFill>
                  <a:schemeClr val="tx1"/>
                </a:solidFill>
              </a:defRPr>
            </a:pPr>
            <a:endParaRPr lang="ru-RU"/>
          </a:p>
        </c:txPr>
        <c:crossAx val="194287872"/>
        <c:crosses val="autoZero"/>
        <c:auto val="1"/>
        <c:lblAlgn val="ctr"/>
        <c:lblOffset val="100"/>
        <c:noMultiLvlLbl val="0"/>
      </c:catAx>
      <c:valAx>
        <c:axId val="194287872"/>
        <c:scaling>
          <c:orientation val="minMax"/>
          <c:max val="100000"/>
          <c:min val="20000"/>
        </c:scaling>
        <c:delete val="0"/>
        <c:axPos val="l"/>
        <c:majorGridlines/>
        <c:numFmt formatCode="#,##0.0" sourceLinked="1"/>
        <c:majorTickMark val="none"/>
        <c:minorTickMark val="none"/>
        <c:tickLblPos val="none"/>
        <c:crossAx val="194286336"/>
        <c:crosses val="autoZero"/>
        <c:crossBetween val="between"/>
        <c:majorUnit val="5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518963.4</c:v>
                </c:pt>
                <c:pt idx="1">
                  <c:v>536563.4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DC-446A-9915-DDC30D4655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509210.6</c:v>
                </c:pt>
                <c:pt idx="1">
                  <c:v>512695.4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DC-446A-9915-DDC30D465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443520"/>
        <c:axId val="194330624"/>
      </c:barChart>
      <c:catAx>
        <c:axId val="19444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4330624"/>
        <c:crosses val="autoZero"/>
        <c:auto val="1"/>
        <c:lblAlgn val="ctr"/>
        <c:lblOffset val="100"/>
        <c:noMultiLvlLbl val="0"/>
      </c:catAx>
      <c:valAx>
        <c:axId val="194330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one"/>
        <c:crossAx val="19444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  <c:spPr>
        <a:ln w="0">
          <a:noFill/>
        </a:ln>
        <a:scene3d>
          <a:camera prst="orthographicFront"/>
          <a:lightRig rig="threePt" dir="t"/>
        </a:scene3d>
        <a:sp3d>
          <a:bevelT w="247650" h="127000"/>
          <a:bevelB h="6350"/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  <a:effectLst/>
      </c:spPr>
    </c:sideWall>
    <c:backWall>
      <c:thickness val="0"/>
      <c:spPr>
        <a:noFill/>
        <a:ln w="25400"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9.1016500738180135E-3"/>
          <c:y val="1.5625E-2"/>
          <c:w val="0.92006206714408534"/>
          <c:h val="0.7970334645669291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13015258358129694"/>
                  <c:y val="6.2500000000000003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1639773744096627"/>
                  <c:y val="0.39374999999999999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269408.7</c:v>
                </c:pt>
                <c:pt idx="1">
                  <c:v>518963.4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CA-4E2F-B6A2-DE8809E012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h="158750"/>
            </a:sp3d>
          </c:spPr>
          <c:invertIfNegative val="0"/>
          <c:dLbls>
            <c:dLbl>
              <c:idx val="0"/>
              <c:layout>
                <c:manualLayout>
                  <c:x val="4.077061147644559E-2"/>
                  <c:y val="-0.1250002460629921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896954193316658"/>
                  <c:y val="0.16697711614173227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259774.9</c:v>
                </c:pt>
                <c:pt idx="1">
                  <c:v>509210.6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CA-4E2F-B6A2-DE8809E01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gapDepth val="18"/>
        <c:shape val="cone"/>
        <c:axId val="199961984"/>
        <c:axId val="199963776"/>
        <c:axId val="199979008"/>
      </c:bar3DChart>
      <c:catAx>
        <c:axId val="199961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9963776"/>
        <c:crosses val="autoZero"/>
        <c:auto val="1"/>
        <c:lblAlgn val="ctr"/>
        <c:lblOffset val="100"/>
        <c:noMultiLvlLbl val="0"/>
      </c:catAx>
      <c:valAx>
        <c:axId val="199963776"/>
        <c:scaling>
          <c:orientation val="minMax"/>
          <c:max val="550000"/>
          <c:min val="300000"/>
        </c:scaling>
        <c:delete val="1"/>
        <c:axPos val="l"/>
        <c:numFmt formatCode="#,##0.0" sourceLinked="1"/>
        <c:majorTickMark val="out"/>
        <c:minorTickMark val="none"/>
        <c:tickLblPos val="none"/>
        <c:crossAx val="199961984"/>
        <c:crosses val="autoZero"/>
        <c:crossBetween val="between"/>
        <c:majorUnit val="20000"/>
      </c:valAx>
      <c:serAx>
        <c:axId val="199979008"/>
        <c:scaling>
          <c:orientation val="minMax"/>
        </c:scaling>
        <c:delete val="1"/>
        <c:axPos val="b"/>
        <c:majorTickMark val="out"/>
        <c:minorTickMark val="none"/>
        <c:tickLblPos val="nextTo"/>
        <c:crossAx val="199963776"/>
        <c:crosses val="autoZero"/>
      </c:serAx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  <a:scene3d>
      <a:camera prst="orthographicFront"/>
      <a:lightRig rig="threePt" dir="t"/>
    </a:scene3d>
    <a:sp3d>
      <a:bevelT h="6350"/>
    </a:sp3d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16666666666716"/>
          <c:y val="0.26963592233009709"/>
          <c:w val="0.78166666666666651"/>
          <c:h val="0.5691747572815536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2019год </c:v>
                </c:pt>
              </c:strCache>
            </c:strRef>
          </c:tx>
          <c:explosion val="15"/>
          <c:dPt>
            <c:idx val="1"/>
            <c:bubble3D val="0"/>
            <c:spPr>
              <a:solidFill>
                <a:srgbClr val="A0207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78-45EB-8704-16371573FDCF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A78-45EB-8704-16371573FDCF}"/>
              </c:ext>
            </c:extLst>
          </c:dPt>
          <c:dLbls>
            <c:dLbl>
              <c:idx val="2"/>
              <c:layout>
                <c:manualLayout>
                  <c:x val="7.7331303640324395E-2"/>
                  <c:y val="0.1381087963824436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 w="25389">
                <a:noFill/>
              </a:ln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56861.3</c:v>
                </c:pt>
                <c:pt idx="1">
                  <c:v>16995.8</c:v>
                </c:pt>
                <c:pt idx="2">
                  <c:v>185917.8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A78-45EB-8704-16371573FDC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10</c:v>
                </c:pt>
                <c:pt idx="1">
                  <c:v>8</c:v>
                </c:pt>
                <c:pt idx="2">
                  <c:v>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A78-45EB-8704-16371573F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2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1.2544803531214028E-2"/>
          <c:y val="1.5625E-2"/>
          <c:w val="0.9388792724409063"/>
          <c:h val="0.7595334645669291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953406179624605E-2"/>
                  <c:y val="-1.874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249104855419289E-2"/>
                  <c:y val="-2.81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1076263.3999999999</c:v>
                </c:pt>
                <c:pt idx="1">
                  <c:v>1175258.8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CA-4E2F-B6A2-DE8809E012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6810044140175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819893045672087"/>
                  <c:y val="2.81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1085536.6000000001</c:v>
                </c:pt>
                <c:pt idx="1">
                  <c:v>1122233.7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CA-4E2F-B6A2-DE8809E01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cone"/>
        <c:axId val="128169856"/>
        <c:axId val="144027648"/>
        <c:axId val="134262272"/>
      </c:bar3DChart>
      <c:catAx>
        <c:axId val="128169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4027648"/>
        <c:crosses val="autoZero"/>
        <c:auto val="1"/>
        <c:lblAlgn val="ctr"/>
        <c:lblOffset val="100"/>
        <c:noMultiLvlLbl val="0"/>
      </c:catAx>
      <c:valAx>
        <c:axId val="144027648"/>
        <c:scaling>
          <c:orientation val="minMax"/>
          <c:max val="550000"/>
          <c:min val="300000"/>
        </c:scaling>
        <c:delete val="1"/>
        <c:axPos val="l"/>
        <c:numFmt formatCode="#,##0.0" sourceLinked="1"/>
        <c:majorTickMark val="out"/>
        <c:minorTickMark val="none"/>
        <c:tickLblPos val="none"/>
        <c:crossAx val="128169856"/>
        <c:crosses val="autoZero"/>
        <c:crossBetween val="between"/>
        <c:majorUnit val="20000"/>
      </c:valAx>
      <c:serAx>
        <c:axId val="134262272"/>
        <c:scaling>
          <c:orientation val="minMax"/>
        </c:scaling>
        <c:delete val="1"/>
        <c:axPos val="b"/>
        <c:majorTickMark val="out"/>
        <c:minorTickMark val="none"/>
        <c:tickLblPos val="nextTo"/>
        <c:crossAx val="144027648"/>
        <c:crosses val="autoZero"/>
      </c:serAx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44988215440394"/>
          <c:y val="0.27548710422056388"/>
          <c:w val="0.42350074483932781"/>
          <c:h val="0.4123559883961873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15"/>
          <c:dPt>
            <c:idx val="1"/>
            <c:bubble3D val="0"/>
            <c:spPr>
              <a:solidFill>
                <a:srgbClr val="A0207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85-4FF7-B478-512652308B6F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C85-4FF7-B478-512652308B6F}"/>
              </c:ext>
            </c:extLst>
          </c:dPt>
          <c:dLbls>
            <c:spPr>
              <a:noFill/>
              <a:ln w="25373">
                <a:noFill/>
              </a:ln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59421.7</c:v>
                </c:pt>
                <c:pt idx="1">
                  <c:v>22714.7</c:v>
                </c:pt>
                <c:pt idx="2">
                  <c:v>427074.2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C85-4FF7-B478-512652308B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89">
          <a:noFill/>
        </a:ln>
      </c:spPr>
    </c:plotArea>
    <c:legend>
      <c:legendPos val="r"/>
      <c:layout>
        <c:manualLayout>
          <c:xMode val="edge"/>
          <c:yMode val="edge"/>
          <c:x val="0.51696503521226256"/>
          <c:y val="0.23623716708823111"/>
          <c:w val="0.46720450278697562"/>
          <c:h val="0.35403247526490356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724133638097513E-2"/>
          <c:y val="0.15633446054937072"/>
          <c:w val="0.82690350228193832"/>
          <c:h val="0.5747738273581470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574635288686985E-2"/>
                  <c:y val="-4.7221902038721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122334801943342E-2"/>
                  <c:y val="-3.888862520835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8.96540201945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94D-40FC-83FC-BDB4E8BC8BD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56861.3</c:v>
                </c:pt>
                <c:pt idx="1">
                  <c:v>16995.8</c:v>
                </c:pt>
                <c:pt idx="2">
                  <c:v>182981.6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4D-40FC-83FC-BDB4E8BC8BD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959490520880062E-2"/>
                  <c:y val="-4.0751827361140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94D-40FC-83FC-BDB4E8BC8BD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372781397620067E-2"/>
                  <c:y val="-3.2601461888912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94D-40FC-83FC-BDB4E8BC8BD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363221268192263E-2"/>
                  <c:y val="-7.1151092370108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94D-40FC-83FC-BDB4E8BC8BD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59421.7</c:v>
                </c:pt>
                <c:pt idx="1">
                  <c:v>22714.7</c:v>
                </c:pt>
                <c:pt idx="2">
                  <c:v>427074.2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94D-40FC-83FC-BDB4E8BC8B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shape val="box"/>
        <c:axId val="199986176"/>
        <c:axId val="194605824"/>
        <c:axId val="185001728"/>
      </c:bar3DChart>
      <c:catAx>
        <c:axId val="199986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4605824"/>
        <c:crosses val="autoZero"/>
        <c:auto val="1"/>
        <c:lblAlgn val="ctr"/>
        <c:lblOffset val="100"/>
        <c:noMultiLvlLbl val="0"/>
      </c:catAx>
      <c:valAx>
        <c:axId val="194605824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one"/>
        <c:crossAx val="199986176"/>
        <c:crosses val="autoZero"/>
        <c:crossBetween val="between"/>
      </c:valAx>
      <c:serAx>
        <c:axId val="18500172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460582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709491430817344E-2"/>
          <c:y val="0"/>
          <c:w val="0.80612530051390663"/>
          <c:h val="0.993777141493676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39"/>
          <c:dPt>
            <c:idx val="0"/>
            <c:bubble3D val="0"/>
            <c:explosion val="1"/>
            <c:spPr>
              <a:solidFill>
                <a:srgbClr val="CC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B22-44F3-905F-CE269F414E2D}"/>
              </c:ext>
            </c:extLst>
          </c:dPt>
          <c:dPt>
            <c:idx val="1"/>
            <c:bubble3D val="0"/>
            <c:explosion val="25"/>
          </c:dPt>
          <c:dPt>
            <c:idx val="2"/>
            <c:bubble3D val="0"/>
            <c:explosion val="22"/>
            <c:spPr>
              <a:solidFill>
                <a:srgbClr val="3333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B22-44F3-905F-CE269F414E2D}"/>
              </c:ext>
            </c:extLst>
          </c:dPt>
          <c:dPt>
            <c:idx val="3"/>
            <c:bubble3D val="0"/>
            <c:explosion val="10"/>
            <c:spPr>
              <a:solidFill>
                <a:srgbClr val="FF6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B22-44F3-905F-CE269F414E2D}"/>
              </c:ext>
            </c:extLst>
          </c:dPt>
          <c:dPt>
            <c:idx val="4"/>
            <c:bubble3D val="0"/>
            <c:explosion val="18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B22-44F3-905F-CE269F414E2D}"/>
              </c:ext>
            </c:extLst>
          </c:dPt>
          <c:dPt>
            <c:idx val="5"/>
            <c:bubble3D val="0"/>
          </c:dPt>
          <c:dPt>
            <c:idx val="6"/>
            <c:bubble3D val="0"/>
            <c:spPr>
              <a:solidFill>
                <a:srgbClr val="99CC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B22-44F3-905F-CE269F414E2D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B22-44F3-905F-CE269F414E2D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B22-44F3-905F-CE269F414E2D}"/>
              </c:ext>
            </c:extLst>
          </c:dPt>
          <c:dLbls>
            <c:dLbl>
              <c:idx val="0"/>
              <c:layout>
                <c:manualLayout>
                  <c:x val="-0.22808258555194758"/>
                  <c:y val="-6.0697376156305938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1882882664618397E-2"/>
                  <c:y val="3.1799881980048371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2769346125336584E-2"/>
                  <c:y val="2.466098210728354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8.0558862943078444E-2"/>
                  <c:y val="-6.501531646465667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4.6775021531674364E-2"/>
                  <c:y val="-0.1057516499755466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2.1504382451706775E-2"/>
                  <c:y val="-5.1563871678865641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7.9692711438678052E-2"/>
                  <c:y val="-1.7935259714388051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3.4153919584566012E-2"/>
                  <c:y val="5.15638716788656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174,7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 физ.лиц</c:v>
                </c:pt>
                <c:pt idx="3">
                  <c:v>Земельный налог</c:v>
                </c:pt>
                <c:pt idx="4">
                  <c:v>Доходы от использования имущества (аренда)</c:v>
                </c:pt>
                <c:pt idx="5">
                  <c:v>Доходы от оказания платных услуг</c:v>
                </c:pt>
                <c:pt idx="6">
                  <c:v>Доходы от продажи активов</c:v>
                </c:pt>
                <c:pt idx="7">
                  <c:v>Штрафы и санкции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41779.1</c:v>
                </c:pt>
                <c:pt idx="1">
                  <c:v>5345.4</c:v>
                </c:pt>
                <c:pt idx="2">
                  <c:v>1838.9</c:v>
                </c:pt>
                <c:pt idx="3">
                  <c:v>10458.299999999999</c:v>
                </c:pt>
                <c:pt idx="4">
                  <c:v>15140.5</c:v>
                </c:pt>
                <c:pt idx="5">
                  <c:v>516.20000000000005</c:v>
                </c:pt>
                <c:pt idx="6">
                  <c:v>6883.3</c:v>
                </c:pt>
                <c:pt idx="7">
                  <c:v>174.7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B22-44F3-905F-CE269F414E2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 физ.лиц</c:v>
                </c:pt>
                <c:pt idx="3">
                  <c:v>Земельный налог</c:v>
                </c:pt>
                <c:pt idx="4">
                  <c:v>Доходы от использования имущества (аренда)</c:v>
                </c:pt>
                <c:pt idx="5">
                  <c:v>Доходы от оказания платных услуг</c:v>
                </c:pt>
                <c:pt idx="6">
                  <c:v>Доходы от продажи активов</c:v>
                </c:pt>
                <c:pt idx="7">
                  <c:v>Штрафы и санкции</c:v>
                </c:pt>
              </c:strCache>
            </c:strRef>
          </c:cat>
          <c:val>
            <c:numRef>
              <c:f>Лист1!$C$2:$C$9</c:f>
              <c:numCache>
                <c:formatCode>0%</c:formatCode>
                <c:ptCount val="8"/>
                <c:pt idx="0">
                  <c:v>0.50865511514992134</c:v>
                </c:pt>
                <c:pt idx="1">
                  <c:v>6.507955060119508E-2</c:v>
                </c:pt>
                <c:pt idx="2">
                  <c:v>2.2388368616106869E-2</c:v>
                </c:pt>
                <c:pt idx="3">
                  <c:v>0.12732844390550352</c:v>
                </c:pt>
                <c:pt idx="4">
                  <c:v>0.18433362066026757</c:v>
                </c:pt>
                <c:pt idx="5">
                  <c:v>6.2846679425930538E-3</c:v>
                </c:pt>
                <c:pt idx="6">
                  <c:v>8.3803283318966998E-2</c:v>
                </c:pt>
                <c:pt idx="7">
                  <c:v>2.1269498054455761E-3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BB22-44F3-905F-CE269F414E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343208078586483"/>
          <c:y val="4.0846412891079868E-2"/>
          <c:w val="0.29096568064786243"/>
          <c:h val="0.89629121654366595"/>
        </c:manualLayout>
      </c:layout>
      <c:overlay val="0"/>
      <c:txPr>
        <a:bodyPr/>
        <a:lstStyle/>
        <a:p>
          <a:pPr>
            <a:defRPr sz="1400" b="1" baseline="0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258907758791477"/>
          <c:y val="3.4610219177148314E-2"/>
          <c:w val="0.63492605026640336"/>
          <c:h val="0.68303354126188776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на выравнивание бюджетной обеспеченности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7.8969357932817924E-4"/>
                  <c:y val="-0.14665272450258268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745-4AAC-B88D-B352C4C356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5148049613360101E-4"/>
                  <c:y val="-0.14407283638478977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745-4AAC-B88D-B352C4C356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74385.600000000006</c:v>
                </c:pt>
                <c:pt idx="1">
                  <c:v>52300.7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745-4AAC-B88D-B352C4C3568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3.2197717034337603E-2"/>
                  <c:y val="-0.1471005896990148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B7D-443D-9232-391C70B98E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9994751896014508E-2"/>
                  <c:y val="-0.14538382344110071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745-4AAC-B88D-B352C4C356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364225.5</c:v>
                </c:pt>
                <c:pt idx="1">
                  <c:v>114481.8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745-4AAC-B88D-B352C4C3568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2019 год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0</c:v>
                </c:pt>
                <c:pt idx="1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45-4AAC-B88D-B352C4C3568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A0207E"/>
            </a:solidFill>
          </c:spPr>
          <c:invertIfNegative val="0"/>
          <c:dLbls>
            <c:dLbl>
              <c:idx val="0"/>
              <c:layout>
                <c:manualLayout>
                  <c:x val="6.3135875636966876E-2"/>
                  <c:y val="-0.15011845110270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B7D-443D-9232-391C70B98E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4467231775570717E-2"/>
                  <c:y val="-0.16171515382940196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B7D-443D-9232-391C70B98E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2019 год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4079.2</c:v>
                </c:pt>
                <c:pt idx="1">
                  <c:v>19217.099999999999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745-4AAC-B88D-B352C4C3568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2019 год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 formatCode="#,##0.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0D-4422-8CD4-D9BFE1C2F47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Возврат остатков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2019 год</c:v>
                </c:pt>
              </c:strCache>
            </c:strRef>
          </c:cat>
          <c:val>
            <c:numRef>
              <c:f>Лист1!$G$2:$G$3</c:f>
              <c:numCache>
                <c:formatCode>#,##0.0</c:formatCode>
                <c:ptCount val="2"/>
                <c:pt idx="0">
                  <c:v>-15626.1</c:v>
                </c:pt>
                <c:pt idx="1">
                  <c:v>-88.8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380"/>
        <c:shape val="box"/>
        <c:axId val="195490560"/>
        <c:axId val="195492096"/>
        <c:axId val="0"/>
      </c:bar3DChart>
      <c:catAx>
        <c:axId val="195490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5492096"/>
        <c:crosses val="autoZero"/>
        <c:auto val="1"/>
        <c:lblAlgn val="ctr"/>
        <c:lblOffset val="100"/>
        <c:noMultiLvlLbl val="0"/>
      </c:catAx>
      <c:valAx>
        <c:axId val="195492096"/>
        <c:scaling>
          <c:orientation val="minMax"/>
          <c:max val="150000"/>
          <c:min val="0"/>
        </c:scaling>
        <c:delete val="0"/>
        <c:axPos val="b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5490560"/>
        <c:crosses val="autoZero"/>
        <c:crossBetween val="between"/>
        <c:majorUnit val="25000"/>
        <c:minorUnit val="25000"/>
      </c:valAx>
      <c:spPr>
        <a:noFill/>
        <a:ln w="25409">
          <a:noFill/>
        </a:ln>
      </c:spPr>
    </c:plotArea>
    <c:legend>
      <c:legendPos val="b"/>
      <c:legendEntry>
        <c:idx val="4"/>
        <c:delete val="1"/>
      </c:legendEntry>
      <c:layout/>
      <c:overlay val="0"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2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4172052529226145E-18"/>
                  <c:y val="-2.5018948898796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283316.2</c:v>
                </c:pt>
                <c:pt idx="1">
                  <c:v>536563.4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CA-4E2F-B6A2-DE8809E012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6984360598486553E-2"/>
                  <c:y val="-9.3821058370488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53122759764575E-2"/>
                  <c:y val="-1.2509474449398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242466</c:v>
                </c:pt>
                <c:pt idx="1">
                  <c:v>512695.4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CA-4E2F-B6A2-DE8809E012E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Лист1!$D$2:$D$3</c:f>
              <c:numCache>
                <c:formatCode>0.00%</c:formatCode>
                <c:ptCount val="2"/>
                <c:pt idx="0">
                  <c:v>0.88300000000000001</c:v>
                </c:pt>
                <c:pt idx="1">
                  <c:v>0.85599999999999998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704128"/>
        <c:axId val="194705664"/>
      </c:barChart>
      <c:catAx>
        <c:axId val="19470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4705664"/>
        <c:crosses val="autoZero"/>
        <c:auto val="1"/>
        <c:lblAlgn val="ctr"/>
        <c:lblOffset val="100"/>
        <c:noMultiLvlLbl val="0"/>
      </c:catAx>
      <c:valAx>
        <c:axId val="194705664"/>
        <c:scaling>
          <c:orientation val="minMax"/>
          <c:min val="1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one"/>
        <c:crossAx val="194704128"/>
        <c:crosses val="autoZero"/>
        <c:crossBetween val="between"/>
        <c:majorUnit val="20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53785948621881"/>
          <c:y val="0.1631850049308316"/>
          <c:w val="0.71973768077717704"/>
          <c:h val="0.507783477589860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04-41DF-B54D-AE40B4ABB6C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04-41DF-B54D-AE40B4ABB6C5}"/>
              </c:ext>
            </c:extLst>
          </c:dPt>
          <c:dLbls>
            <c:dLbl>
              <c:idx val="0"/>
              <c:layout>
                <c:manualLayout>
                  <c:x val="3.0732852347485115E-2"/>
                  <c:y val="-5.2023871993420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104-41DF-B54D-AE40B4ABB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непрограммные мероприятия</c:v>
                </c:pt>
                <c:pt idx="1">
                  <c:v>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1.9E-2</c:v>
                </c:pt>
                <c:pt idx="1">
                  <c:v>0.98099999999999998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82-41EE-A99E-ED0860ECA3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198952801343575"/>
          <c:y val="0.72719463796291561"/>
          <c:w val="0.75509631421604984"/>
          <c:h val="0.254608403603761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в </a:t>
            </a:r>
            <a:r>
              <a:rPr lang="ru-RU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году</a:t>
            </a:r>
            <a:endParaRPr lang="ru-RU" sz="20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sz="20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0248253045861906"/>
          <c:y val="2.412395818943684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20342986787668491"/>
          <c:w val="0.63576091183046568"/>
          <c:h val="0.581882868455002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explosion val="25"/>
          <c:dPt>
            <c:idx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Lbls>
            <c:dLbl>
              <c:idx val="1"/>
              <c:layout>
                <c:manualLayout>
                  <c:x val="1.6567352768914385E-3"/>
                  <c:y val="-1.671340424552194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9137946589458831E-2"/>
                  <c:y val="-3.12370493162038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Жилищно-коммунальное хозяйство</c:v>
                </c:pt>
                <c:pt idx="1">
                  <c:v>Национальная экономика</c:v>
                </c:pt>
                <c:pt idx="2">
                  <c:v>Культура,физическая культура и спорт</c:v>
                </c:pt>
                <c:pt idx="3">
                  <c:v>Другие отрасли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0.82299999999999995</c:v>
                </c:pt>
                <c:pt idx="1">
                  <c:v>8.6999999999999994E-2</c:v>
                </c:pt>
                <c:pt idx="2">
                  <c:v>7.1999999999999995E-2</c:v>
                </c:pt>
                <c:pt idx="3">
                  <c:v>1.7999999999999999E-2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B04-49C7-8815-34F5CAF073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4">
          <a:noFill/>
        </a:ln>
      </c:spPr>
    </c:plotArea>
    <c:legend>
      <c:legendPos val="r"/>
      <c:layout>
        <c:manualLayout>
          <c:xMode val="edge"/>
          <c:yMode val="edge"/>
          <c:x val="0.63052962372882848"/>
          <c:y val="0.18684149164067856"/>
          <c:w val="0.33243333923413454"/>
          <c:h val="0.69211677487682455"/>
        </c:manualLayout>
      </c:layout>
      <c:overlay val="0"/>
      <c:txPr>
        <a:bodyPr/>
        <a:lstStyle/>
        <a:p>
          <a:pPr>
            <a:defRPr sz="1300" b="1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589168407811317"/>
          <c:y val="6.3599290049584914E-3"/>
          <c:w val="0.64410830225169335"/>
          <c:h val="0.916788288787844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dLbls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 baseline="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ОБСЛУЖИВАНИЕ ГОС. И МУНИЦИПАЛЬНОГО ДОЛГА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ОБРАЗОВАНИЕ</c:v>
                </c:pt>
                <c:pt idx="3">
                  <c:v>ФИЗИЧЕСКАЯ КУЛЬТУРА И СПОРТ</c:v>
                </c:pt>
                <c:pt idx="4">
                  <c:v>СОЦИАЛЬНАЯ ПОЛИТИКА</c:v>
                </c:pt>
                <c:pt idx="5">
                  <c:v>ОБЩЕГОСУДАРСТВЕННЫЕ ВОПРОСЫ</c:v>
                </c:pt>
                <c:pt idx="6">
                  <c:v>НАЦИОНАЛЬНАЯ ЭКОНОМИКА</c:v>
                </c:pt>
                <c:pt idx="7">
                  <c:v>КУЛЬТУРА, КИНЕМАТОГРАФИЯ</c:v>
                </c:pt>
                <c:pt idx="8">
                  <c:v>ЖИЛИЩНО-КОММУНАЛЬНОЕ ХОЗЯЙСТВО</c:v>
                </c:pt>
              </c:strCache>
            </c:strRef>
          </c:cat>
          <c:val>
            <c:numRef>
              <c:f>Лист1!$B$2:$B$10</c:f>
              <c:numCache>
                <c:formatCode>#,##0.00</c:formatCode>
                <c:ptCount val="9"/>
                <c:pt idx="0">
                  <c:v>164.6</c:v>
                </c:pt>
                <c:pt idx="1">
                  <c:v>217.9</c:v>
                </c:pt>
                <c:pt idx="2">
                  <c:v>394.4</c:v>
                </c:pt>
                <c:pt idx="3">
                  <c:v>845.8</c:v>
                </c:pt>
                <c:pt idx="4">
                  <c:v>706</c:v>
                </c:pt>
                <c:pt idx="5">
                  <c:v>24814.2</c:v>
                </c:pt>
                <c:pt idx="6">
                  <c:v>74512.800000000003</c:v>
                </c:pt>
                <c:pt idx="7">
                  <c:v>34728.300000000003</c:v>
                </c:pt>
                <c:pt idx="8">
                  <c:v>106082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A7-47F3-A883-8BB4245D3AD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2020год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8"/>
              <c:layout>
                <c:manualLayout>
                  <c:x val="-5.6893320097050146E-3"/>
                  <c:y val="2.18064721952884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5.6893320097049106E-3"/>
                  <c:y val="-4.504558540224004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 baseline="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ОБСЛУЖИВАНИЕ ГОС. И МУНИЦИПАЛЬНОГО ДОЛГА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ОБРАЗОВАНИЕ</c:v>
                </c:pt>
                <c:pt idx="3">
                  <c:v>ФИЗИЧЕСКАЯ КУЛЬТУРА И СПОРТ</c:v>
                </c:pt>
                <c:pt idx="4">
                  <c:v>СОЦИАЛЬНАЯ ПОЛИТИКА</c:v>
                </c:pt>
                <c:pt idx="5">
                  <c:v>ОБЩЕГОСУДАРСТВЕННЫЕ ВОПРОСЫ</c:v>
                </c:pt>
                <c:pt idx="6">
                  <c:v>НАЦИОНАЛЬНАЯ ЭКОНОМИКА</c:v>
                </c:pt>
                <c:pt idx="7">
                  <c:v>КУЛЬТУРА, КИНЕМАТОГРАФИЯ</c:v>
                </c:pt>
                <c:pt idx="8">
                  <c:v>ЖИЛИЩНО-КОММУНАЛЬНОЕ ХОЗЯЙСТВО</c:v>
                </c:pt>
              </c:strCache>
            </c:strRef>
          </c:cat>
          <c:val>
            <c:numRef>
              <c:f>Лист1!$C$2:$C$10</c:f>
              <c:numCache>
                <c:formatCode>#,##0.00</c:formatCode>
                <c:ptCount val="9"/>
                <c:pt idx="0">
                  <c:v>101.3</c:v>
                </c:pt>
                <c:pt idx="1">
                  <c:v>242.6</c:v>
                </c:pt>
                <c:pt idx="2">
                  <c:v>422.1</c:v>
                </c:pt>
                <c:pt idx="3">
                  <c:v>665.5</c:v>
                </c:pt>
                <c:pt idx="4">
                  <c:v>734.2</c:v>
                </c:pt>
                <c:pt idx="5">
                  <c:v>7081.2</c:v>
                </c:pt>
                <c:pt idx="6">
                  <c:v>44610.6</c:v>
                </c:pt>
                <c:pt idx="7">
                  <c:v>37078.300000000003</c:v>
                </c:pt>
                <c:pt idx="8">
                  <c:v>421759.6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623-49FF-93EF-FA5B8B61C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921600"/>
        <c:axId val="194923136"/>
      </c:barChart>
      <c:catAx>
        <c:axId val="194921600"/>
        <c:scaling>
          <c:orientation val="minMax"/>
        </c:scaling>
        <c:delete val="0"/>
        <c:axPos val="l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9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4923136"/>
        <c:crosses val="autoZero"/>
        <c:auto val="1"/>
        <c:lblAlgn val="ctr"/>
        <c:lblOffset val="100"/>
        <c:noMultiLvlLbl val="0"/>
      </c:catAx>
      <c:valAx>
        <c:axId val="194923136"/>
        <c:scaling>
          <c:orientation val="minMax"/>
        </c:scaling>
        <c:delete val="1"/>
        <c:axPos val="b"/>
        <c:majorGridlines/>
        <c:numFmt formatCode="#,##0.00" sourceLinked="1"/>
        <c:majorTickMark val="out"/>
        <c:minorTickMark val="none"/>
        <c:tickLblPos val="none"/>
        <c:crossAx val="194921600"/>
        <c:crosses val="autoZero"/>
        <c:crossBetween val="between"/>
      </c:valAx>
      <c:spPr>
        <a:noFill/>
        <a:ln w="25404">
          <a:noFill/>
        </a:ln>
      </c:spPr>
    </c:plotArea>
    <c:legend>
      <c:legendPos val="r"/>
      <c:layout>
        <c:manualLayout>
          <c:xMode val="edge"/>
          <c:yMode val="edge"/>
          <c:x val="0.63797511193453826"/>
          <c:y val="0.69109638698198139"/>
          <c:w val="0.22190090625464268"/>
          <c:h val="9.6170816485777147E-2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 baseline="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16666666666716"/>
          <c:y val="0.26963592233009709"/>
          <c:w val="0.78166666666666651"/>
          <c:h val="0.5691747572815536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2019год </c:v>
                </c:pt>
              </c:strCache>
            </c:strRef>
          </c:tx>
          <c:explosion val="15"/>
          <c:dPt>
            <c:idx val="1"/>
            <c:bubble3D val="0"/>
            <c:spPr>
              <a:solidFill>
                <a:srgbClr val="A0207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78-45EB-8704-16371573FDCF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A78-45EB-8704-16371573FDCF}"/>
              </c:ext>
            </c:extLst>
          </c:dPt>
          <c:dLbls>
            <c:spPr>
              <a:noFill/>
              <a:ln w="25389">
                <a:noFill/>
              </a:ln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361625</c:v>
                </c:pt>
                <c:pt idx="1">
                  <c:v>28913.7</c:v>
                </c:pt>
                <c:pt idx="2">
                  <c:v>694998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A78-45EB-8704-16371573FDC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10</c:v>
                </c:pt>
                <c:pt idx="1">
                  <c:v>8</c:v>
                </c:pt>
                <c:pt idx="2">
                  <c:v>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A78-45EB-8704-16371573F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2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04814035624209"/>
          <c:y val="0.2354442242224182"/>
          <c:w val="0.35055783182320743"/>
          <c:h val="0.4257036181320870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15"/>
          <c:dPt>
            <c:idx val="1"/>
            <c:bubble3D val="0"/>
            <c:spPr>
              <a:solidFill>
                <a:srgbClr val="A0207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85-4FF7-B478-512652308B6F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C85-4FF7-B478-512652308B6F}"/>
              </c:ext>
            </c:extLst>
          </c:dPt>
          <c:dLbls>
            <c:spPr>
              <a:noFill/>
              <a:ln w="25373">
                <a:noFill/>
              </a:ln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418670</c:v>
                </c:pt>
                <c:pt idx="1">
                  <c:v>33243.1</c:v>
                </c:pt>
                <c:pt idx="2">
                  <c:v>670320.6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C85-4FF7-B478-512652308B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9">
          <a:noFill/>
        </a:ln>
      </c:spPr>
    </c:plotArea>
    <c:legend>
      <c:legendPos val="r"/>
      <c:layout>
        <c:manualLayout>
          <c:xMode val="edge"/>
          <c:yMode val="edge"/>
          <c:x val="0.51696503521226256"/>
          <c:y val="0.23623716708823111"/>
          <c:w val="0.46720450278697562"/>
          <c:h val="0.35403247526490356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724133638097513E-2"/>
          <c:y val="0.15633446054937072"/>
          <c:w val="0.82690350228193832"/>
          <c:h val="0.5747738273581470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574635288686985E-2"/>
                  <c:y val="-4.7221902038721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122334801943342E-2"/>
                  <c:y val="-3.888862520835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8.96540201945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94D-40FC-83FC-BDB4E8BC8BD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361625</c:v>
                </c:pt>
                <c:pt idx="1">
                  <c:v>28913.7</c:v>
                </c:pt>
                <c:pt idx="2">
                  <c:v>694998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4D-40FC-83FC-BDB4E8BC8BD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959490520880062E-2"/>
                  <c:y val="-4.0751827361140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94D-40FC-83FC-BDB4E8BC8BD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372781397620067E-2"/>
                  <c:y val="-3.2601461888912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94D-40FC-83FC-BDB4E8BC8BD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363221268192263E-2"/>
                  <c:y val="-7.1151092370108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94D-40FC-83FC-BDB4E8BC8BD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418670</c:v>
                </c:pt>
                <c:pt idx="1">
                  <c:v>33243.1</c:v>
                </c:pt>
                <c:pt idx="2">
                  <c:v>670320.6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94D-40FC-83FC-BDB4E8BC8B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shape val="box"/>
        <c:axId val="144212352"/>
        <c:axId val="144213888"/>
        <c:axId val="143984384"/>
      </c:bar3DChart>
      <c:catAx>
        <c:axId val="144212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4213888"/>
        <c:crosses val="autoZero"/>
        <c:auto val="1"/>
        <c:lblAlgn val="ctr"/>
        <c:lblOffset val="100"/>
        <c:noMultiLvlLbl val="0"/>
      </c:catAx>
      <c:valAx>
        <c:axId val="144213888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one"/>
        <c:crossAx val="144212352"/>
        <c:crosses val="autoZero"/>
        <c:crossBetween val="between"/>
      </c:valAx>
      <c:serAx>
        <c:axId val="14398438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4213888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8162450021484462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58"/>
          <c:dPt>
            <c:idx val="0"/>
            <c:bubble3D val="0"/>
            <c:explosion val="23"/>
            <c:spPr>
              <a:solidFill>
                <a:srgbClr val="CC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B22-44F3-905F-CE269F414E2D}"/>
              </c:ext>
            </c:extLst>
          </c:dPt>
          <c:dPt>
            <c:idx val="1"/>
            <c:bubble3D val="0"/>
            <c:explosion val="36"/>
          </c:dPt>
          <c:dPt>
            <c:idx val="2"/>
            <c:bubble3D val="0"/>
            <c:spPr>
              <a:solidFill>
                <a:srgbClr val="3333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B22-44F3-905F-CE269F414E2D}"/>
              </c:ext>
            </c:extLst>
          </c:dPt>
          <c:dPt>
            <c:idx val="3"/>
            <c:bubble3D val="0"/>
            <c:explosion val="67"/>
            <c:spPr>
              <a:solidFill>
                <a:srgbClr val="FF6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B22-44F3-905F-CE269F414E2D}"/>
              </c:ext>
            </c:extLst>
          </c:dPt>
          <c:dPt>
            <c:idx val="4"/>
            <c:bubble3D val="0"/>
            <c:explosion val="76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B22-44F3-905F-CE269F414E2D}"/>
              </c:ext>
            </c:extLst>
          </c:dPt>
          <c:dPt>
            <c:idx val="5"/>
            <c:bubble3D val="0"/>
            <c:explosion val="74"/>
          </c:dPt>
          <c:dPt>
            <c:idx val="6"/>
            <c:bubble3D val="0"/>
            <c:explosion val="77"/>
            <c:spPr>
              <a:solidFill>
                <a:srgbClr val="99CC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B22-44F3-905F-CE269F414E2D}"/>
              </c:ext>
            </c:extLst>
          </c:dPt>
          <c:dPt>
            <c:idx val="7"/>
            <c:bubble3D val="0"/>
            <c:explosion val="73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B22-44F3-905F-CE269F414E2D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B22-44F3-905F-CE269F414E2D}"/>
              </c:ext>
            </c:extLst>
          </c:dPt>
          <c:dLbls>
            <c:dLbl>
              <c:idx val="0"/>
              <c:layout>
                <c:manualLayout>
                  <c:x val="-3.1624091840745161E-2"/>
                  <c:y val="5.6047510079315778E-2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6317320221271031E-2"/>
                  <c:y val="-2.1602102379617072E-2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2769346125336584E-2"/>
                  <c:y val="2.466098210728354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8.0957675112307864E-2"/>
                  <c:y val="-2.24190746429850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2649636736298103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2.1504382451706775E-2"/>
                  <c:y val="-5.1563871678865641E-2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7.9692711438678052E-2"/>
                  <c:y val="-1.7935259714388051E-2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6.4513047751681415E-2"/>
                  <c:y val="7.62248537861492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  <c:pt idx="3">
                  <c:v>Доходы от использования имущества</c:v>
                </c:pt>
                <c:pt idx="4">
                  <c:v>Платежи при пользовании природными ресурсами</c:v>
                </c:pt>
                <c:pt idx="5">
                  <c:v>Доходы от оказания платных услуг и компенсации затрат</c:v>
                </c:pt>
                <c:pt idx="6">
                  <c:v>Доходы от продажи активов</c:v>
                </c:pt>
                <c:pt idx="7">
                  <c:v>Штрафы и санкции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359137.9</c:v>
                </c:pt>
                <c:pt idx="1">
                  <c:v>55990.3</c:v>
                </c:pt>
                <c:pt idx="2">
                  <c:v>3541.8</c:v>
                </c:pt>
                <c:pt idx="3">
                  <c:v>19257.5</c:v>
                </c:pt>
                <c:pt idx="4">
                  <c:v>2601.6</c:v>
                </c:pt>
                <c:pt idx="5">
                  <c:v>5918.6</c:v>
                </c:pt>
                <c:pt idx="6">
                  <c:v>3012.1</c:v>
                </c:pt>
                <c:pt idx="7">
                  <c:v>2453.3000000000002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B22-44F3-905F-CE269F414E2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  <c:pt idx="3">
                  <c:v>Доходы от использования имущества</c:v>
                </c:pt>
                <c:pt idx="4">
                  <c:v>Платежи при пользовании природными ресурсами</c:v>
                </c:pt>
                <c:pt idx="5">
                  <c:v>Доходы от оказания платных услуг и компенсации затрат</c:v>
                </c:pt>
                <c:pt idx="6">
                  <c:v>Доходы от продажи активов</c:v>
                </c:pt>
                <c:pt idx="7">
                  <c:v>Штрафы и санкции</c:v>
                </c:pt>
              </c:strCache>
            </c:strRef>
          </c:cat>
          <c:val>
            <c:numRef>
              <c:f>Лист1!$C$2:$C$9</c:f>
              <c:numCache>
                <c:formatCode>0.0%</c:formatCode>
                <c:ptCount val="8"/>
                <c:pt idx="0">
                  <c:v>0.79470566354460637</c:v>
                </c:pt>
                <c:pt idx="1">
                  <c:v>0.12389616499278291</c:v>
                </c:pt>
                <c:pt idx="2">
                  <c:v>7.8373474900373559E-3</c:v>
                </c:pt>
                <c:pt idx="3">
                  <c:v>4.2613281181713918E-2</c:v>
                </c:pt>
                <c:pt idx="4">
                  <c:v>5.7568590067426685E-3</c:v>
                </c:pt>
                <c:pt idx="5">
                  <c:v>1.3096765727747216E-2</c:v>
                </c:pt>
                <c:pt idx="6">
                  <c:v>6.6652194857816692E-3</c:v>
                </c:pt>
                <c:pt idx="7">
                  <c:v>5.4286985705880187E-3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BB22-44F3-905F-CE269F414E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399644365988379"/>
          <c:y val="4.5546437975642132E-2"/>
          <c:w val="0.28040126252654995"/>
          <c:h val="0.89159109568354289"/>
        </c:manualLayout>
      </c:layout>
      <c:overlay val="0"/>
      <c:txPr>
        <a:bodyPr/>
        <a:lstStyle/>
        <a:p>
          <a:pPr>
            <a:defRPr sz="1600" b="1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72834645669319"/>
          <c:y val="4.4062500000000013E-3"/>
          <c:w val="0.51121013779527558"/>
          <c:h val="0.7668152066929143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Pt>
            <c:idx val="0"/>
            <c:bubble3D val="0"/>
            <c:spPr>
              <a:solidFill>
                <a:srgbClr val="7030A0">
                  <a:alpha val="6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957-4CB0-BA7E-C4DE871FBC7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57-4CB0-BA7E-C4DE871FBC7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957-4CB0-BA7E-C4DE871FBC72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957-4CB0-BA7E-C4DE871FBC72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957-4CB0-BA7E-C4DE871FBC72}"/>
              </c:ext>
            </c:extLst>
          </c:dPt>
          <c:dLbls>
            <c:dLbl>
              <c:idx val="0"/>
              <c:layout>
                <c:manualLayout>
                  <c:x val="-1.7844424439330323E-2"/>
                  <c:y val="-1.3229605356705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957-4CB0-BA7E-C4DE871FBC7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4.40986845223519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957-4CB0-BA7E-C4DE871FBC7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4239927981588979E-2"/>
                  <c:y val="-0.125577543314021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957-4CB0-BA7E-C4DE871FBC7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423992798158909E-2"/>
                  <c:y val="-0.110246711305878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957-4CB0-BA7E-C4DE871FBC7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132296053567054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957-4CB0-BA7E-C4DE871FBC7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311155</c:v>
                </c:pt>
                <c:pt idx="1">
                  <c:v>46770.2</c:v>
                </c:pt>
                <c:pt idx="2">
                  <c:v>3699.8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57-4CB0-BA7E-C4DE871FBC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rgbClr val="7030A0">
                  <a:alpha val="6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F8B-4DEC-85F0-712CB0650D1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F8B-4DEC-85F0-712CB0650D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F8B-4DEC-85F0-712CB0650D13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F8B-4DEC-85F0-712CB0650D13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F8B-4DEC-85F0-712CB0650D13}"/>
              </c:ext>
            </c:extLst>
          </c:dPt>
          <c:dLbls>
            <c:dLbl>
              <c:idx val="0"/>
              <c:layout>
                <c:manualLayout>
                  <c:x val="4.6165180189450721E-3"/>
                  <c:y val="-6.2354182868570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F8B-4DEC-85F0-712CB0650D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0145759379731864E-2"/>
                  <c:y val="-0.149066985742699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F8B-4DEC-85F0-712CB0650D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6933497166055372E-2"/>
                  <c:y val="-0.123138583136106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F8B-4DEC-85F0-712CB0650D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9123856333158693E-3"/>
                  <c:y val="-0.120815213642972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F8B-4DEC-85F0-712CB0650D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normalizeH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359137.9</c:v>
                </c:pt>
                <c:pt idx="1">
                  <c:v>55990.3</c:v>
                </c:pt>
                <c:pt idx="2">
                  <c:v>3541.8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F8B-4DEC-85F0-712CB0650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72834645669319"/>
          <c:y val="4.4062500000000013E-3"/>
          <c:w val="0.51121013779527558"/>
          <c:h val="0.7668152066929143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Pt>
            <c:idx val="0"/>
            <c:bubble3D val="0"/>
            <c:spPr>
              <a:solidFill>
                <a:srgbClr val="7030A0">
                  <a:alpha val="6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957-4CB0-BA7E-C4DE871FBC7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57-4CB0-BA7E-C4DE871FBC7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957-4CB0-BA7E-C4DE871FBC72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957-4CB0-BA7E-C4DE871FBC72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957-4CB0-BA7E-C4DE871FBC72}"/>
              </c:ext>
            </c:extLst>
          </c:dPt>
          <c:dLbls>
            <c:dLbl>
              <c:idx val="0"/>
              <c:layout>
                <c:manualLayout>
                  <c:x val="-1.7844424439330323E-2"/>
                  <c:y val="-1.3229605356705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957-4CB0-BA7E-C4DE871FBC7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4575449528450553E-2"/>
                  <c:y val="6.9927950452463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957-4CB0-BA7E-C4DE871FBC7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7437679752718434E-2"/>
                  <c:y val="3.7078663071405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957-4CB0-BA7E-C4DE871FBC7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635989197238358E-2"/>
                  <c:y val="-6.3448189456869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957-4CB0-BA7E-C4DE871FBC7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132296053567054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957-4CB0-BA7E-C4DE871FBC7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 (аренда)</c:v>
                </c:pt>
                <c:pt idx="1">
                  <c:v>Платежи при пользовании природными ресурсами</c:v>
                </c:pt>
                <c:pt idx="2">
                  <c:v>Доходы от платных услуг</c:v>
                </c:pt>
                <c:pt idx="3">
                  <c:v>Доходы от продажи активов</c:v>
                </c:pt>
                <c:pt idx="4">
                  <c:v>Штрафы, санкции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16066.2</c:v>
                </c:pt>
                <c:pt idx="1">
                  <c:v>662.7</c:v>
                </c:pt>
                <c:pt idx="2">
                  <c:v>3405.9</c:v>
                </c:pt>
                <c:pt idx="3">
                  <c:v>3356.6</c:v>
                </c:pt>
                <c:pt idx="4">
                  <c:v>5422.3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57-4CB0-BA7E-C4DE871FBC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0B437B-FB65-4C4D-A938-A68E6766613B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5473C6-B212-450E-B84E-7E5EF418E69F}">
      <dgm:prSet phldrT="[Текст]" custT="1"/>
      <dgm:spPr>
        <a:ln>
          <a:noFill/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Социально</a:t>
          </a:r>
          <a:r>
            <a:rPr lang="ru-RU" sz="2000" dirty="0" smtClean="0"/>
            <a:t> </a:t>
          </a:r>
          <a:r>
            <a:rPr lang="ru-RU" sz="2000" dirty="0" smtClean="0">
              <a:solidFill>
                <a:schemeClr val="tx1"/>
              </a:solidFill>
            </a:rPr>
            <a:t>направленный бюджет 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района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320398-98E0-4A2D-A084-128D1829A274}" type="parTrans" cxnId="{143E724D-AED3-4688-80AA-48E599826A29}">
      <dgm:prSet/>
      <dgm:spPr/>
      <dgm:t>
        <a:bodyPr/>
        <a:lstStyle/>
        <a:p>
          <a:endParaRPr lang="ru-RU"/>
        </a:p>
      </dgm:t>
    </dgm:pt>
    <dgm:pt modelId="{65A233B0-5929-4C31-BD16-C696D69AFCB1}" type="sibTrans" cxnId="{143E724D-AED3-4688-80AA-48E599826A29}">
      <dgm:prSet/>
      <dgm:spPr/>
      <dgm:t>
        <a:bodyPr/>
        <a:lstStyle/>
        <a:p>
          <a:endParaRPr lang="ru-RU"/>
        </a:p>
      </dgm:t>
    </dgm:pt>
    <dgm:pt modelId="{490DAB27-0C1B-4257-86E5-58AD35D8EFBB}" type="pres">
      <dgm:prSet presAssocID="{D70B437B-FB65-4C4D-A938-A68E6766613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1117D8-8664-49F3-BE1F-CBD812547B0F}" type="pres">
      <dgm:prSet presAssocID="{445473C6-B212-450E-B84E-7E5EF418E69F}" presName="node" presStyleLbl="node1" presStyleIdx="0" presStyleCnt="1" custScaleX="730125" custScaleY="184704" custLinFactX="-100000" custLinFactNeighborX="-197035" custLinFactNeighborY="-15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3E724D-AED3-4688-80AA-48E599826A29}" srcId="{D70B437B-FB65-4C4D-A938-A68E6766613B}" destId="{445473C6-B212-450E-B84E-7E5EF418E69F}" srcOrd="0" destOrd="0" parTransId="{D7320398-98E0-4A2D-A084-128D1829A274}" sibTransId="{65A233B0-5929-4C31-BD16-C696D69AFCB1}"/>
    <dgm:cxn modelId="{0464553F-74F6-481A-A36E-867F5FC4E0FC}" type="presOf" srcId="{D70B437B-FB65-4C4D-A938-A68E6766613B}" destId="{490DAB27-0C1B-4257-86E5-58AD35D8EFBB}" srcOrd="0" destOrd="0" presId="urn:microsoft.com/office/officeart/2005/8/layout/default#1"/>
    <dgm:cxn modelId="{6ADF53BA-DA4E-4CDC-B1ED-52D203E415DE}" type="presOf" srcId="{445473C6-B212-450E-B84E-7E5EF418E69F}" destId="{BB1117D8-8664-49F3-BE1F-CBD812547B0F}" srcOrd="0" destOrd="0" presId="urn:microsoft.com/office/officeart/2005/8/layout/default#1"/>
    <dgm:cxn modelId="{5E69B6F2-4491-4237-91F6-17F8148BDAD4}" type="presParOf" srcId="{490DAB27-0C1B-4257-86E5-58AD35D8EFBB}" destId="{BB1117D8-8664-49F3-BE1F-CBD812547B0F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0B437B-FB65-4C4D-A938-A68E6766613B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0DAB27-0C1B-4257-86E5-58AD35D8EFBB}" type="pres">
      <dgm:prSet presAssocID="{D70B437B-FB65-4C4D-A938-A68E6766613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5EB61F5-7AB9-4584-9F63-1BBDC3B4E05B}" type="presOf" srcId="{D70B437B-FB65-4C4D-A938-A68E6766613B}" destId="{490DAB27-0C1B-4257-86E5-58AD35D8EFBB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117D8-8664-49F3-BE1F-CBD812547B0F}">
      <dsp:nvSpPr>
        <dsp:cNvPr id="0" name=""/>
        <dsp:cNvSpPr/>
      </dsp:nvSpPr>
      <dsp:spPr>
        <a:xfrm>
          <a:off x="0" y="1528"/>
          <a:ext cx="4563851" cy="692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Социально</a:t>
          </a:r>
          <a:r>
            <a:rPr lang="ru-RU" sz="2000" kern="1200" dirty="0" smtClean="0"/>
            <a:t> </a:t>
          </a:r>
          <a:r>
            <a:rPr lang="ru-RU" sz="2000" kern="1200" dirty="0" smtClean="0">
              <a:solidFill>
                <a:schemeClr val="tx1"/>
              </a:solidFill>
            </a:rPr>
            <a:t>направленный бюджет 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района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528"/>
        <a:ext cx="4563851" cy="692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0.20432</cdr:x>
      <cdr:y>0.55671</cdr:y>
    </cdr:from>
    <cdr:to>
      <cdr:x>0.33768</cdr:x>
      <cdr:y>0.66956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4763" y="2262469"/>
          <a:ext cx="1080120" cy="45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100,9 %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0.25703</cdr:x>
      <cdr:y>0</cdr:y>
    </cdr:from>
    <cdr:to>
      <cdr:x>0.36703</cdr:x>
      <cdr:y>0.15883</cdr:y>
    </cdr:to>
    <cdr:pic>
      <cdr:nvPicPr>
        <cdr:cNvPr id="3" name="Picture 2" descr="http://podadm.ru.opt-images.1c-bitrix-cdn.ru/images/coats/user/coat.png?14163185234427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224136" y="-260648"/>
          <a:ext cx="523875" cy="65722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0.38038</cdr:x>
      <cdr:y>0.32025</cdr:y>
    </cdr:from>
    <cdr:to>
      <cdr:x>0.54822</cdr:x>
      <cdr:y>0.479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07210" y="1738162"/>
          <a:ext cx="1194507" cy="8616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361 625,0</a:t>
          </a:r>
        </a:p>
        <a:p xmlns:a="http://schemas.openxmlformats.org/drawingml/2006/main">
          <a:pPr algn="ctr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0.39404</cdr:x>
      <cdr:y>0.32025</cdr:y>
    </cdr:from>
    <cdr:to>
      <cdr:x>0.52252</cdr:x>
      <cdr:y>0.479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04419" y="184456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28 913,7</a:t>
          </a:r>
        </a:p>
        <a:p xmlns:a="http://schemas.openxmlformats.org/drawingml/2006/main">
          <a:pPr algn="ctr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0.27166</cdr:x>
      <cdr:y>0.53813</cdr:y>
    </cdr:from>
    <cdr:to>
      <cdr:x>0.41146</cdr:x>
      <cdr:y>0.73996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79104" y="2185304"/>
          <a:ext cx="864096" cy="8196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90,4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%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0.14208</cdr:x>
      <cdr:y>0.55671</cdr:y>
    </cdr:from>
    <cdr:to>
      <cdr:x>0.33768</cdr:x>
      <cdr:y>0.66956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0708" y="2262469"/>
          <a:ext cx="1584154" cy="4586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0.22679</cdr:x>
      <cdr:y>0</cdr:y>
    </cdr:from>
    <cdr:to>
      <cdr:x>0.34775</cdr:x>
      <cdr:y>0.19335</cdr:y>
    </cdr:to>
    <cdr:pic>
      <cdr:nvPicPr>
        <cdr:cNvPr id="4" name="Picture 3" descr="герб подпорожье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lum contrast="40000"/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080120" y="-260648"/>
          <a:ext cx="576064" cy="8001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0.39981</cdr:x>
      <cdr:y>0.63442</cdr:y>
    </cdr:from>
    <cdr:to>
      <cdr:x>0.48135</cdr:x>
      <cdr:y>0.73996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71192" y="2576322"/>
          <a:ext cx="504056" cy="4285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24570-447A-4A2E-88B7-38ABBF6D8445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EEC08-B2D2-42A2-9D05-CA6C34B61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175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1243013"/>
            <a:ext cx="4471987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F64F7B-E193-4040-8F85-E38F7DBE0D54}" type="slidenum">
              <a:rPr lang="ru-RU" altLang="ru-RU" smtClean="0">
                <a:latin typeface="Calibri" panose="020F0502020204030204" pitchFamily="34" charset="0"/>
              </a:rPr>
              <a:pPr/>
              <a:t>1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018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1243013"/>
            <a:ext cx="4471987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i="1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3C9A70-B6DC-4D72-AAFE-7BBE0E06B995}" type="slidenum">
              <a:rPr lang="ru-RU" altLang="ru-RU" smtClean="0">
                <a:latin typeface="Calibri" panose="020F0502020204030204" pitchFamily="34" charset="0"/>
              </a:rPr>
              <a:pPr/>
              <a:t>17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54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1243013"/>
            <a:ext cx="4471987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defTabSz="920750"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C87485-682D-43EC-9E7D-984E839AB708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18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482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1243013"/>
            <a:ext cx="4471987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BEB8C5-313E-426C-B718-C45608C0505A}" type="slidenum">
              <a:rPr lang="ru-RU" altLang="ru-RU" smtClean="0">
                <a:latin typeface="Calibri" panose="020F0502020204030204" pitchFamily="34" charset="0"/>
              </a:rPr>
              <a:pPr/>
              <a:t>20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84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1243013"/>
            <a:ext cx="4471987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9E4984-E4D9-4FEA-88F3-DD5E32795E65}" type="slidenum">
              <a:rPr lang="ru-RU" altLang="ru-RU" smtClean="0">
                <a:latin typeface="Calibri" panose="020F0502020204030204" pitchFamily="34" charset="0"/>
              </a:rPr>
              <a:pPr/>
              <a:t>4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538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1243013"/>
            <a:ext cx="4471987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i="1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3C9A70-B6DC-4D72-AAFE-7BBE0E06B995}" type="slidenum">
              <a:rPr lang="ru-RU" altLang="ru-RU" smtClean="0">
                <a:latin typeface="Calibri" panose="020F0502020204030204" pitchFamily="34" charset="0"/>
              </a:rPr>
              <a:pPr/>
              <a:t>5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54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1243013"/>
            <a:ext cx="4471987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i="1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553F79-9C4E-44DF-92C8-58AF432BCEF4}" type="slidenum">
              <a:rPr lang="ru-RU" altLang="ru-RU" smtClean="0">
                <a:latin typeface="Calibri" panose="020F0502020204030204" pitchFamily="34" charset="0"/>
              </a:rPr>
              <a:pPr/>
              <a:t>6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504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1243013"/>
            <a:ext cx="4471987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i="1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553F79-9C4E-44DF-92C8-58AF432BCEF4}" type="slidenum">
              <a:rPr lang="ru-RU" altLang="ru-RU" smtClean="0">
                <a:latin typeface="Calibri" panose="020F0502020204030204" pitchFamily="34" charset="0"/>
              </a:rPr>
              <a:pPr/>
              <a:t>7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249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1243013"/>
            <a:ext cx="4471987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defTabSz="920750"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C87485-682D-43EC-9E7D-984E839AB708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8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482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1243013"/>
            <a:ext cx="4471987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BEB8C5-313E-426C-B718-C45608C0505A}" type="slidenum">
              <a:rPr lang="ru-RU" altLang="ru-RU" smtClean="0">
                <a:latin typeface="Calibri" panose="020F0502020204030204" pitchFamily="34" charset="0"/>
              </a:rPr>
              <a:pPr/>
              <a:t>10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84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1243013"/>
            <a:ext cx="4471987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546BFE-F4EE-403D-B70D-A72277AC5669}" type="slidenum">
              <a:rPr lang="ru-RU" altLang="ru-RU" smtClean="0">
                <a:latin typeface="Calibri" panose="020F0502020204030204" pitchFamily="34" charset="0"/>
              </a:rPr>
              <a:pPr/>
              <a:t>13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966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1243013"/>
            <a:ext cx="4471987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9E4984-E4D9-4FEA-88F3-DD5E32795E65}" type="slidenum">
              <a:rPr lang="ru-RU" altLang="ru-RU" smtClean="0">
                <a:latin typeface="Calibri" panose="020F0502020204030204" pitchFamily="34" charset="0"/>
              </a:rPr>
              <a:pPr/>
              <a:t>16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53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04835-6F03-4B1C-83DD-96E1AEE6A2D6}" type="datetime1">
              <a:rPr lang="ru-RU" smtClean="0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84F11-E65C-4583-A52B-320044159092}" type="datetime1">
              <a:rPr lang="ru-RU" smtClean="0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1C146-5ED4-4CE0-8E82-682DF92BC47B}" type="datetime1">
              <a:rPr lang="ru-RU" smtClean="0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F748D-1F0C-4F2B-B1AF-D78409B9DDCB}" type="datetime1">
              <a:rPr lang="ru-RU" smtClean="0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C2251-09F0-4F16-BB8D-ACF8FD770D78}" type="datetime1">
              <a:rPr lang="ru-RU" smtClean="0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3308F-1205-42A6-BCC4-3D2A3B90C17D}" type="datetime1">
              <a:rPr lang="ru-RU" smtClean="0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B7A39-2AB7-4018-B559-3EF2F925131D}" type="datetime1">
              <a:rPr lang="ru-RU" smtClean="0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05981-D548-4701-AEE9-AF859923063F}" type="datetime1">
              <a:rPr lang="ru-RU" smtClean="0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8E70E-1B3B-4C6B-B1AC-CF389B7B0011}" type="datetime1">
              <a:rPr lang="ru-RU" smtClean="0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2A9DF-E748-4B91-8033-F958344E905D}" type="datetime1">
              <a:rPr lang="ru-RU" smtClean="0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B4234-D02C-43BB-996A-867035217C84}" type="datetime1">
              <a:rPr lang="ru-RU" smtClean="0"/>
              <a:pPr>
                <a:defRPr/>
              </a:pPr>
              <a:t>04.03.2021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/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chart" Target="../charts/chart14.xml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9.png"/><Relationship Id="rId5" Type="http://schemas.openxmlformats.org/officeDocument/2006/relationships/diagramData" Target="../diagrams/data1.xml"/><Relationship Id="rId15" Type="http://schemas.openxmlformats.org/officeDocument/2006/relationships/image" Target="../media/image3.png"/><Relationship Id="rId10" Type="http://schemas.openxmlformats.org/officeDocument/2006/relationships/chart" Target="../charts/chart15.xml"/><Relationship Id="rId4" Type="http://schemas.openxmlformats.org/officeDocument/2006/relationships/image" Target="../media/image8.png"/><Relationship Id="rId9" Type="http://schemas.microsoft.com/office/2007/relationships/diagramDrawing" Target="../diagrams/drawing1.xml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chart" Target="../charts/char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chart" Target="../charts/chart26.xm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9.jpeg"/><Relationship Id="rId4" Type="http://schemas.openxmlformats.org/officeDocument/2006/relationships/diagramData" Target="../diagrams/data2.xml"/><Relationship Id="rId9" Type="http://schemas.openxmlformats.org/officeDocument/2006/relationships/chart" Target="../charts/char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854" y="1635513"/>
            <a:ext cx="8991600" cy="2895600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исполнения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бюджетов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Подпорожского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района, Подпорожского городского поселения за 2020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b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4572000" y="4929198"/>
            <a:ext cx="4405314" cy="13849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Докладчик: председатель Комитета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  </a:t>
            </a:r>
            <a:b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Е.В.Акинфова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6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" y="341702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герб подпорожье"/>
          <p:cNvPicPr>
            <a:picLocks noChangeAspect="1" noChangeArrowheads="1"/>
          </p:cNvPicPr>
          <p:nvPr/>
        </p:nvPicPr>
        <p:blipFill>
          <a:blip r:embed="rId4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250" y="229014"/>
            <a:ext cx="576064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0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5816302"/>
              </p:ext>
            </p:extLst>
          </p:nvPr>
        </p:nvGraphicFramePr>
        <p:xfrm>
          <a:off x="5076056" y="1981201"/>
          <a:ext cx="4101138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7620000" cy="990600"/>
          </a:xfrm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структура расходов бюджета, тыс. рублей</a:t>
            </a:r>
          </a:p>
        </p:txBody>
      </p:sp>
      <p:pic>
        <p:nvPicPr>
          <p:cNvPr id="2868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75" y="4864228"/>
            <a:ext cx="1151482" cy="7365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3433658684"/>
              </p:ext>
            </p:extLst>
          </p:nvPr>
        </p:nvGraphicFramePr>
        <p:xfrm>
          <a:off x="4419600" y="5805264"/>
          <a:ext cx="4572000" cy="809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415947"/>
              </p:ext>
            </p:extLst>
          </p:nvPr>
        </p:nvGraphicFramePr>
        <p:xfrm>
          <a:off x="1403648" y="1106049"/>
          <a:ext cx="4464496" cy="5751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17" name="Рисунок 16" descr="http://o-gorodok.minsk.edu.by/ru/sm_full.aspx?guid=1719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75" y="908721"/>
            <a:ext cx="1284762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08468" y="1556792"/>
            <a:ext cx="1324703" cy="7200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5344" y="2131546"/>
            <a:ext cx="1065657" cy="576064"/>
          </a:xfrm>
          <a:prstGeom prst="rect">
            <a:avLst/>
          </a:prstGeom>
        </p:spPr>
      </p:pic>
      <p:pic>
        <p:nvPicPr>
          <p:cNvPr id="15" name="Рисунок 14" descr="https://exitpro.com/wp-content/uploads/2015/08/quality-500950_1280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178164"/>
            <a:ext cx="2064980" cy="210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" y="341702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88" y="3933056"/>
            <a:ext cx="1065656" cy="5040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81745" y="2708920"/>
            <a:ext cx="1441009" cy="58419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20851" y="3326498"/>
            <a:ext cx="1262048" cy="49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3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077199" cy="1295400"/>
          </a:xfrm>
        </p:spPr>
        <p:txBody>
          <a:bodyPr>
            <a:normAutofit/>
          </a:bodyPr>
          <a:lstStyle/>
          <a:p>
            <a:r>
              <a:rPr lang="ru-RU" sz="3800" dirty="0" smtClean="0">
                <a:solidFill>
                  <a:schemeClr val="accent2">
                    <a:lumMod val="50000"/>
                  </a:schemeClr>
                </a:solidFill>
              </a:rPr>
              <a:t>Расходы  в разрезе муниципальных программ, тыс. рублей</a:t>
            </a:r>
            <a:endParaRPr lang="ru-RU" sz="3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0" y="1774479"/>
            <a:ext cx="1955549" cy="1038309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1 156 543,5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0" y="3213980"/>
            <a:ext cx="1955549" cy="1111845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91,0 %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199176" y="4952246"/>
            <a:ext cx="325925" cy="289710"/>
          </a:xfrm>
          <a:prstGeom prst="hexagon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235390" y="5404919"/>
            <a:ext cx="325925" cy="280657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235390" y="5848539"/>
            <a:ext cx="325925" cy="253497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500959" y="4518956"/>
            <a:ext cx="1650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исполнения: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316" y="4952247"/>
            <a:ext cx="1186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Более 95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61315" y="5400393"/>
            <a:ext cx="1186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От 90 до 95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61316" y="5848539"/>
            <a:ext cx="1095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</a:t>
            </a:r>
            <a:r>
              <a:rPr lang="ru-RU" sz="1200" dirty="0" smtClean="0"/>
              <a:t> 90</a:t>
            </a:r>
            <a:endParaRPr lang="ru-RU" sz="1200" dirty="0"/>
          </a:p>
        </p:txBody>
      </p:sp>
      <p:pic>
        <p:nvPicPr>
          <p:cNvPr id="17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" y="341702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027598"/>
              </p:ext>
            </p:extLst>
          </p:nvPr>
        </p:nvGraphicFramePr>
        <p:xfrm>
          <a:off x="1955549" y="1196751"/>
          <a:ext cx="6731252" cy="4751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2675"/>
                <a:gridCol w="1080120"/>
                <a:gridCol w="1018457"/>
              </a:tblGrid>
              <a:tr h="552981"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Наименование муниципальной программы</a:t>
                      </a:r>
                      <a:endParaRPr lang="ru-RU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</a:rPr>
                        <a:t>Факт 2020</a:t>
                      </a:r>
                      <a:endParaRPr lang="ru-RU" sz="13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solidFill>
                            <a:schemeClr val="tx1"/>
                          </a:solidFill>
                        </a:rPr>
                        <a:t>%от плана 2020</a:t>
                      </a:r>
                      <a:endParaRPr lang="ru-RU" sz="13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08377"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1.Управление муниципальными финансами и муниципальным долгом</a:t>
                      </a:r>
                    </a:p>
                    <a:p>
                      <a:r>
                        <a:rPr lang="ru-RU" sz="1400" baseline="0" dirty="0" smtClean="0"/>
                        <a:t>2.Энергоснабжение и повышение энергоэффективности</a:t>
                      </a:r>
                    </a:p>
                    <a:p>
                      <a:r>
                        <a:rPr lang="ru-RU" sz="1400" baseline="0" dirty="0" smtClean="0"/>
                        <a:t>3. Развитие молодежной политики, физической культуры и спорта</a:t>
                      </a:r>
                    </a:p>
                    <a:p>
                      <a:r>
                        <a:rPr lang="ru-RU" sz="1400" baseline="0" dirty="0" smtClean="0"/>
                        <a:t>4. Социальная поддержка отдельных категорий граждан</a:t>
                      </a:r>
                      <a:endParaRPr lang="ru-RU" sz="1400" baseline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163 696,9</a:t>
                      </a:r>
                    </a:p>
                    <a:p>
                      <a:pPr algn="ctr"/>
                      <a:endParaRPr lang="ru-RU" sz="1400" baseline="0" dirty="0" smtClean="0"/>
                    </a:p>
                    <a:p>
                      <a:pPr algn="ctr"/>
                      <a:r>
                        <a:rPr lang="ru-RU" sz="1400" baseline="0" dirty="0" smtClean="0"/>
                        <a:t>1 529,4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26 670,3</a:t>
                      </a:r>
                    </a:p>
                    <a:p>
                      <a:pPr algn="ctr"/>
                      <a:endParaRPr lang="ru-RU" sz="1400" baseline="0" dirty="0" smtClean="0"/>
                    </a:p>
                    <a:p>
                      <a:pPr algn="ctr"/>
                      <a:r>
                        <a:rPr lang="ru-RU" sz="1400" baseline="0" dirty="0" smtClean="0"/>
                        <a:t>48 648,5</a:t>
                      </a:r>
                      <a:endParaRPr lang="ru-RU" sz="1400" baseline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99,8</a:t>
                      </a:r>
                    </a:p>
                    <a:p>
                      <a:pPr algn="ctr"/>
                      <a:endParaRPr lang="ru-RU" sz="1400" baseline="0" dirty="0" smtClean="0"/>
                    </a:p>
                    <a:p>
                      <a:pPr algn="ctr"/>
                      <a:r>
                        <a:rPr lang="ru-RU" sz="1400" baseline="0" dirty="0" smtClean="0"/>
                        <a:t>98,7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97,8</a:t>
                      </a:r>
                    </a:p>
                    <a:p>
                      <a:pPr algn="ctr"/>
                      <a:endParaRPr lang="ru-RU" sz="1400" baseline="0" dirty="0" smtClean="0"/>
                    </a:p>
                    <a:p>
                      <a:pPr algn="ctr"/>
                      <a:r>
                        <a:rPr lang="ru-RU" sz="1400" baseline="0" dirty="0" smtClean="0"/>
                        <a:t>97,1</a:t>
                      </a:r>
                      <a:endParaRPr lang="ru-RU" sz="1400" baseline="0" dirty="0"/>
                    </a:p>
                  </a:txBody>
                  <a:tcPr>
                    <a:noFill/>
                  </a:tcPr>
                </a:tc>
              </a:tr>
              <a:tr h="461826"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5. Современное образование</a:t>
                      </a:r>
                      <a:endParaRPr lang="ru-RU" sz="1400" baseline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781 007,4</a:t>
                      </a:r>
                      <a:endParaRPr lang="ru-RU" sz="1400" baseline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96,8</a:t>
                      </a:r>
                      <a:endParaRPr lang="ru-RU" sz="1400" baseline="0" dirty="0"/>
                    </a:p>
                  </a:txBody>
                  <a:tcPr>
                    <a:noFill/>
                  </a:tcPr>
                </a:tc>
              </a:tr>
              <a:tr h="461826"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6. Безопасность Подпорожского муниципального района</a:t>
                      </a:r>
                      <a:endParaRPr lang="ru-RU" sz="1400" baseline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6 819,2</a:t>
                      </a:r>
                      <a:endParaRPr lang="ru-RU" sz="1400" baseline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95,0</a:t>
                      </a:r>
                      <a:endParaRPr lang="ru-RU" sz="1400" baseline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1826"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7. Экономическое развитие Подпорожского района</a:t>
                      </a:r>
                      <a:endParaRPr lang="ru-RU" sz="1400" baseline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5 288,1</a:t>
                      </a:r>
                      <a:endParaRPr lang="ru-RU" sz="1400" baseline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95,0</a:t>
                      </a:r>
                      <a:endParaRPr lang="ru-RU" sz="1400" baseline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1826"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8. Организация транспортного обслуживания населения</a:t>
                      </a:r>
                      <a:endParaRPr lang="ru-RU" sz="1400" baseline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15 578,5</a:t>
                      </a:r>
                      <a:endParaRPr lang="ru-RU" sz="1400" baseline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80,9</a:t>
                      </a:r>
                      <a:endParaRPr lang="ru-RU" sz="1400" baseline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61826"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9. Устойчивое общественное развитие</a:t>
                      </a:r>
                      <a:endParaRPr lang="ru-RU" sz="1400" baseline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1 955,3</a:t>
                      </a:r>
                      <a:endParaRPr lang="ru-RU" sz="1400" baseline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80,9</a:t>
                      </a:r>
                      <a:endParaRPr lang="ru-RU" sz="1400" baseline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61826"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10. Управление муниципальной собственностью и земельными ресурсами</a:t>
                      </a:r>
                      <a:endParaRPr lang="ru-RU" sz="1400" baseline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695,5</a:t>
                      </a:r>
                      <a:endParaRPr lang="ru-RU" sz="1400" baseline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46,9</a:t>
                      </a:r>
                      <a:endParaRPr lang="ru-RU" sz="1400" baseline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92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ÐÐ°ÑÑÐ¸Ð½ÐºÐ¸ Ð¿Ð¾ Ð·Ð°Ð¿ÑÐ¾ÑÑ ÐºÐ°ÑÑÐ¸Ð½ÐºÐ¸ Ð±ÑÐ´Ð¶ÐµÑ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229" y="4698749"/>
            <a:ext cx="2544022" cy="2064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90599" y="131764"/>
            <a:ext cx="8090027" cy="101123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целевых показателей заработной платы в соответствии с Указом Президента РФ от 12 мая 2012 года № 567 работников Подпорожского муниципального района за 2020 г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5"/>
          <p:cNvSpPr>
            <a:spLocks noGrp="1"/>
          </p:cNvSpPr>
          <p:nvPr>
            <p:ph idx="1"/>
          </p:nvPr>
        </p:nvSpPr>
        <p:spPr>
          <a:xfrm>
            <a:off x="304802" y="1367073"/>
            <a:ext cx="8254408" cy="5395866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>
              <a:latin typeface="+mj-lt"/>
            </a:endParaRP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 учреждений дополнительного образования – 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46 324,7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исполнение «Указов» 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100 %,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заработной платы к 2019 г. – 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100,2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ru-RU" sz="8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 общеобразовательных учреждений – 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44 123,0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исполнение «Указов» 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рост заработной платы к 2019 году 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102,9 %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ru-RU" sz="8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 дошкольных образовательных учреждений -  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35 774,2 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«Указов» 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endParaRPr lang="ru-RU" sz="1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7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7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" y="341702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43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600200" y="74831"/>
            <a:ext cx="7010400" cy="147196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Изменение объёма финансовой помощи поселениям, тыс. рублей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46027086"/>
              </p:ext>
            </p:extLst>
          </p:nvPr>
        </p:nvGraphicFramePr>
        <p:xfrm>
          <a:off x="0" y="1142984"/>
          <a:ext cx="9554563" cy="5130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 descr="ÐÐ°ÑÑÐ¸Ð½ÐºÐ¸ Ð¿Ð¾ Ð·Ð°Ð¿ÑÐ¾ÑÑ ÐºÐ°ÑÑÐ¸Ð½ÐºÐ¸ Ð´Ð»Ñ Ð¿ÑÐµÐ·ÐµÐ½ÑÐ°ÑÐ¸Ð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957" y="3107382"/>
            <a:ext cx="2691169" cy="2081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" y="341702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4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27584" y="192723"/>
            <a:ext cx="8316416" cy="1220053"/>
          </a:xfrm>
          <a:prstGeom prst="rect">
            <a:avLst/>
          </a:prstGeom>
          <a:effectLst/>
        </p:spPr>
        <p:txBody>
          <a:bodyPr vert="horz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показатели исполнения бюджета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Подпорожского городского поселения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(общие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характеристики)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 2020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год, тыс. рублей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14997023"/>
              </p:ext>
            </p:extLst>
          </p:nvPr>
        </p:nvGraphicFramePr>
        <p:xfrm>
          <a:off x="428596" y="1428736"/>
          <a:ext cx="7686394" cy="2794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064749"/>
              </p:ext>
            </p:extLst>
          </p:nvPr>
        </p:nvGraphicFramePr>
        <p:xfrm>
          <a:off x="1928794" y="4357694"/>
          <a:ext cx="7106970" cy="21437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21394">
                  <a:extLst>
                    <a:ext uri="{9D8B030D-6E8A-4147-A177-3AD203B41FA5}">
                      <a16:colId xmlns:a16="http://schemas.microsoft.com/office/drawing/2014/main" xmlns="" val="1499324718"/>
                    </a:ext>
                  </a:extLst>
                </a:gridCol>
                <a:gridCol w="1421394">
                  <a:extLst>
                    <a:ext uri="{9D8B030D-6E8A-4147-A177-3AD203B41FA5}">
                      <a16:colId xmlns:a16="http://schemas.microsoft.com/office/drawing/2014/main" xmlns="" val="304613284"/>
                    </a:ext>
                  </a:extLst>
                </a:gridCol>
                <a:gridCol w="1421394">
                  <a:extLst>
                    <a:ext uri="{9D8B030D-6E8A-4147-A177-3AD203B41FA5}">
                      <a16:colId xmlns:a16="http://schemas.microsoft.com/office/drawing/2014/main" xmlns="" val="2697658580"/>
                    </a:ext>
                  </a:extLst>
                </a:gridCol>
                <a:gridCol w="1421394">
                  <a:extLst>
                    <a:ext uri="{9D8B030D-6E8A-4147-A177-3AD203B41FA5}">
                      <a16:colId xmlns:a16="http://schemas.microsoft.com/office/drawing/2014/main" xmlns="" val="1518801182"/>
                    </a:ext>
                  </a:extLst>
                </a:gridCol>
                <a:gridCol w="1421394">
                  <a:extLst>
                    <a:ext uri="{9D8B030D-6E8A-4147-A177-3AD203B41FA5}">
                      <a16:colId xmlns:a16="http://schemas.microsoft.com/office/drawing/2014/main" xmlns="" val="2169415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отклонение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исполнения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2136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518 963,4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509 210,6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-9 752,8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96,4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2801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536 563,4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+mn-lt"/>
                          <a:cs typeface="Times New Roman" panose="02020603050405020304" pitchFamily="18" charset="0"/>
                        </a:rPr>
                        <a:t>512 695,4</a:t>
                      </a:r>
                      <a:endParaRPr lang="ru-RU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- 23 868,0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85,6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2140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Дефицит/</a:t>
                      </a:r>
                    </a:p>
                    <a:p>
                      <a:pPr algn="ctr"/>
                      <a:r>
                        <a:rPr lang="ru-RU" sz="1600" dirty="0" smtClean="0"/>
                        <a:t>Профицит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-17 600,0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baseline="0" dirty="0" smtClean="0">
                          <a:latin typeface="+mn-lt"/>
                          <a:cs typeface="Times New Roman" panose="02020603050405020304" pitchFamily="18" charset="0"/>
                        </a:rPr>
                        <a:t>-3 484,8</a:t>
                      </a:r>
                      <a:endParaRPr lang="ru-RU" b="0" baseline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4884658"/>
                  </a:ext>
                </a:extLst>
              </a:tr>
            </a:tbl>
          </a:graphicData>
        </a:graphic>
      </p:graphicFrame>
      <p:pic>
        <p:nvPicPr>
          <p:cNvPr id="14" name="Рисунок 13" descr="http://clipartsign.com/upload/2016/06/04/pile-of-coins-picture-clipar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36"/>
            <a:ext cx="1970097" cy="1534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герб подпорожье"/>
          <p:cNvPicPr>
            <a:picLocks noChangeAspect="1" noChangeArrowheads="1"/>
          </p:cNvPicPr>
          <p:nvPr/>
        </p:nvPicPr>
        <p:blipFill>
          <a:blip r:embed="rId4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576064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28600" y="245328"/>
            <a:ext cx="9495263" cy="140883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показатели исполнения бюджета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(общие характеристики)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 2019-2020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год, тыс. рублей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379380"/>
            <a:ext cx="2841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pic>
        <p:nvPicPr>
          <p:cNvPr id="6" name="Рисунок 5" descr="http://clipartsign.com/upload/2016/06/04/pile-of-coins-picture-clipar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36"/>
            <a:ext cx="1970097" cy="153457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00540719"/>
              </p:ext>
            </p:extLst>
          </p:nvPr>
        </p:nvGraphicFramePr>
        <p:xfrm>
          <a:off x="1045029" y="1928802"/>
          <a:ext cx="809897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6444209" y="4301344"/>
            <a:ext cx="936103" cy="34855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 descr="герб подпорожье"/>
          <p:cNvPicPr>
            <a:picLocks noChangeAspect="1" noChangeArrowheads="1"/>
          </p:cNvPicPr>
          <p:nvPr/>
        </p:nvPicPr>
        <p:blipFill>
          <a:blip r:embed="rId4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576064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55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2773989"/>
              </p:ext>
            </p:extLst>
          </p:nvPr>
        </p:nvGraphicFramePr>
        <p:xfrm>
          <a:off x="-900608" y="260648"/>
          <a:ext cx="4762625" cy="4138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658368"/>
              </p:ext>
            </p:extLst>
          </p:nvPr>
        </p:nvGraphicFramePr>
        <p:xfrm>
          <a:off x="1907704" y="0"/>
          <a:ext cx="6932645" cy="570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2362200" y="-76200"/>
            <a:ext cx="6248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Подпорожского городского поселения</a:t>
            </a:r>
            <a:endParaRPr lang="ru-RU" alt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2019-2020 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годах, тыс. рублей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234928025"/>
              </p:ext>
            </p:extLst>
          </p:nvPr>
        </p:nvGraphicFramePr>
        <p:xfrm>
          <a:off x="285720" y="2571744"/>
          <a:ext cx="9237306" cy="4572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011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0"/>
            <a:ext cx="7162800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в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году, тыс. рублей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4494338"/>
              </p:ext>
            </p:extLst>
          </p:nvPr>
        </p:nvGraphicFramePr>
        <p:xfrm>
          <a:off x="-324545" y="1193181"/>
          <a:ext cx="9617227" cy="5404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 descr="https://exitpro.com/wp-content/uploads/2015/08/quality-500950_128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10" y="4770467"/>
            <a:ext cx="2064980" cy="210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герб подпорожье"/>
          <p:cNvPicPr>
            <a:picLocks noChangeAspect="1" noChangeArrowheads="1"/>
          </p:cNvPicPr>
          <p:nvPr/>
        </p:nvPicPr>
        <p:blipFill>
          <a:blip r:embed="rId5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576064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70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9342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Безвозмездные поступления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в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2019-20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годах, тыс. рублей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742992"/>
              </p:ext>
            </p:extLst>
          </p:nvPr>
        </p:nvGraphicFramePr>
        <p:xfrm>
          <a:off x="539552" y="980728"/>
          <a:ext cx="842493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Выгнутая вправо стрелка 6"/>
          <p:cNvSpPr/>
          <p:nvPr/>
        </p:nvSpPr>
        <p:spPr>
          <a:xfrm flipH="1">
            <a:off x="66061" y="1738218"/>
            <a:ext cx="2388856" cy="2574531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3429000"/>
            <a:ext cx="112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+241156,4</a:t>
            </a:r>
          </a:p>
        </p:txBody>
      </p:sp>
      <p:pic>
        <p:nvPicPr>
          <p:cNvPr id="9" name="Рисунок 8" descr="https://exitpro.com/wp-content/uploads/2015/08/quality-500950_128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6" y="4756876"/>
            <a:ext cx="2064980" cy="210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 descr="герб подпорожье"/>
          <p:cNvPicPr>
            <a:picLocks noChangeAspect="1" noChangeArrowheads="1"/>
          </p:cNvPicPr>
          <p:nvPr/>
        </p:nvPicPr>
        <p:blipFill>
          <a:blip r:embed="rId5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57606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34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28600" y="276648"/>
            <a:ext cx="9495263" cy="140883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показатели исполнения бюджета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(общие характеристики)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 2019-2020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год, тыс. рублей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379380"/>
            <a:ext cx="3102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clipartsign.com/upload/2016/06/04/pile-of-coins-picture-clipar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5" y="5253776"/>
            <a:ext cx="1970097" cy="153457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112897918"/>
              </p:ext>
            </p:extLst>
          </p:nvPr>
        </p:nvGraphicFramePr>
        <p:xfrm>
          <a:off x="228600" y="2148821"/>
          <a:ext cx="6180991" cy="406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4860032" y="4511809"/>
            <a:ext cx="837383" cy="5539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99333162"/>
              </p:ext>
            </p:extLst>
          </p:nvPr>
        </p:nvGraphicFramePr>
        <p:xfrm>
          <a:off x="5868144" y="1738095"/>
          <a:ext cx="3275856" cy="4643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020272" y="3573016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2020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512 695,4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 descr="герб подпорожье"/>
          <p:cNvPicPr>
            <a:picLocks noChangeAspect="1" noChangeArrowheads="1"/>
          </p:cNvPicPr>
          <p:nvPr/>
        </p:nvPicPr>
        <p:blipFill>
          <a:blip r:embed="rId5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504056" cy="72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71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72996" y="192723"/>
            <a:ext cx="8915400" cy="1408832"/>
          </a:xfrm>
          <a:prstGeom prst="rect">
            <a:avLst/>
          </a:prstGeom>
          <a:effectLst/>
        </p:spPr>
        <p:txBody>
          <a:bodyPr vert="horz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показатели исполнения бюджета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(общие характеристики)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 2020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год, тыс. рублей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7389346"/>
              </p:ext>
            </p:extLst>
          </p:nvPr>
        </p:nvGraphicFramePr>
        <p:xfrm>
          <a:off x="428596" y="1428736"/>
          <a:ext cx="7686394" cy="2794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539329"/>
              </p:ext>
            </p:extLst>
          </p:nvPr>
        </p:nvGraphicFramePr>
        <p:xfrm>
          <a:off x="1928794" y="4357694"/>
          <a:ext cx="7106970" cy="21437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21394">
                  <a:extLst>
                    <a:ext uri="{9D8B030D-6E8A-4147-A177-3AD203B41FA5}">
                      <a16:colId xmlns:a16="http://schemas.microsoft.com/office/drawing/2014/main" xmlns="" val="1499324718"/>
                    </a:ext>
                  </a:extLst>
                </a:gridCol>
                <a:gridCol w="1421394">
                  <a:extLst>
                    <a:ext uri="{9D8B030D-6E8A-4147-A177-3AD203B41FA5}">
                      <a16:colId xmlns:a16="http://schemas.microsoft.com/office/drawing/2014/main" xmlns="" val="304613284"/>
                    </a:ext>
                  </a:extLst>
                </a:gridCol>
                <a:gridCol w="1421394">
                  <a:extLst>
                    <a:ext uri="{9D8B030D-6E8A-4147-A177-3AD203B41FA5}">
                      <a16:colId xmlns:a16="http://schemas.microsoft.com/office/drawing/2014/main" xmlns="" val="2697658580"/>
                    </a:ext>
                  </a:extLst>
                </a:gridCol>
                <a:gridCol w="1421394">
                  <a:extLst>
                    <a:ext uri="{9D8B030D-6E8A-4147-A177-3AD203B41FA5}">
                      <a16:colId xmlns:a16="http://schemas.microsoft.com/office/drawing/2014/main" xmlns="" val="1518801182"/>
                    </a:ext>
                  </a:extLst>
                </a:gridCol>
                <a:gridCol w="1421394">
                  <a:extLst>
                    <a:ext uri="{9D8B030D-6E8A-4147-A177-3AD203B41FA5}">
                      <a16:colId xmlns:a16="http://schemas.microsoft.com/office/drawing/2014/main" xmlns="" val="2169415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отклонение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исполнения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2136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1 175 258,8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1 122 233,7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- 53 025,1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95,5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2801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1 211 709,4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+mn-lt"/>
                          <a:cs typeface="Times New Roman" panose="02020603050405020304" pitchFamily="18" charset="0"/>
                        </a:rPr>
                        <a:t>1 156 543,5</a:t>
                      </a:r>
                      <a:endParaRPr lang="ru-RU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-55 165,9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95,4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2140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Дефицит/</a:t>
                      </a:r>
                    </a:p>
                    <a:p>
                      <a:pPr algn="ctr"/>
                      <a:r>
                        <a:rPr lang="ru-RU" sz="1600" dirty="0" smtClean="0"/>
                        <a:t>Профицит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-36 349,0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-34309,8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4884658"/>
                  </a:ext>
                </a:extLst>
              </a:tr>
            </a:tbl>
          </a:graphicData>
        </a:graphic>
      </p:graphicFrame>
      <p:pic>
        <p:nvPicPr>
          <p:cNvPr id="14" name="Рисунок 13" descr="http://clipartsign.com/upload/2016/06/04/pile-of-coins-picture-clipar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36"/>
            <a:ext cx="1970097" cy="1534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" y="341702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2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838129"/>
              </p:ext>
            </p:extLst>
          </p:nvPr>
        </p:nvGraphicFramePr>
        <p:xfrm>
          <a:off x="4860032" y="1988840"/>
          <a:ext cx="4101138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7620000" cy="908720"/>
          </a:xfrm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структура расходов бюджета, тыс. рублей</a:t>
            </a:r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3623798653"/>
              </p:ext>
            </p:extLst>
          </p:nvPr>
        </p:nvGraphicFramePr>
        <p:xfrm>
          <a:off x="4419600" y="5805264"/>
          <a:ext cx="4572000" cy="809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316714"/>
              </p:ext>
            </p:extLst>
          </p:nvPr>
        </p:nvGraphicFramePr>
        <p:xfrm>
          <a:off x="395536" y="993533"/>
          <a:ext cx="4464496" cy="5823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20" name="Picture 3" descr="герб подпорожье"/>
          <p:cNvPicPr>
            <a:picLocks noChangeAspect="1" noChangeArrowheads="1"/>
          </p:cNvPicPr>
          <p:nvPr/>
        </p:nvPicPr>
        <p:blipFill>
          <a:blip r:embed="rId10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57606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23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077199" cy="1295400"/>
          </a:xfrm>
        </p:spPr>
        <p:txBody>
          <a:bodyPr>
            <a:normAutofit/>
          </a:bodyPr>
          <a:lstStyle/>
          <a:p>
            <a:r>
              <a:rPr lang="ru-RU" sz="3800" dirty="0" smtClean="0">
                <a:solidFill>
                  <a:schemeClr val="accent2">
                    <a:lumMod val="50000"/>
                  </a:schemeClr>
                </a:solidFill>
              </a:rPr>
              <a:t>Расходы  в разрезе муниципальных программ, тыс. рублей</a:t>
            </a:r>
            <a:endParaRPr lang="ru-RU" sz="3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120240"/>
              </p:ext>
            </p:extLst>
          </p:nvPr>
        </p:nvGraphicFramePr>
        <p:xfrm>
          <a:off x="2051720" y="1976404"/>
          <a:ext cx="7176381" cy="4559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9405">
                  <a:extLst>
                    <a:ext uri="{9D8B030D-6E8A-4147-A177-3AD203B41FA5}">
                      <a16:colId xmlns:a16="http://schemas.microsoft.com/office/drawing/2014/main" xmlns="" val="2135096856"/>
                    </a:ext>
                  </a:extLst>
                </a:gridCol>
                <a:gridCol w="1167897">
                  <a:extLst>
                    <a:ext uri="{9D8B030D-6E8A-4147-A177-3AD203B41FA5}">
                      <a16:colId xmlns:a16="http://schemas.microsoft.com/office/drawing/2014/main" xmlns="" val="1024377661"/>
                    </a:ext>
                  </a:extLst>
                </a:gridCol>
                <a:gridCol w="1029079">
                  <a:extLst>
                    <a:ext uri="{9D8B030D-6E8A-4147-A177-3AD203B41FA5}">
                      <a16:colId xmlns:a16="http://schemas.microsoft.com/office/drawing/2014/main" xmlns="" val="370111883"/>
                    </a:ext>
                  </a:extLst>
                </a:gridCol>
              </a:tblGrid>
              <a:tr h="38519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плана 2019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7928216"/>
                  </a:ext>
                </a:extLst>
              </a:tr>
              <a:tr h="1571460">
                <a:tc>
                  <a:txBody>
                    <a:bodyPr/>
                    <a:lstStyle/>
                    <a:p>
                      <a:pPr marL="228600" indent="-228600" algn="l">
                        <a:buFontTx/>
                        <a:buAutoNum type="arabicPeriod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транспортного обслуживания населения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развитию малого и среднего предпринимательства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доступным и комфортным жильем граждан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частей территории города Подпорожье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части территории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    Культура в Подпорожском городском поселении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9 400,0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  <a:p>
                      <a:pPr algn="ctr">
                        <a:buFontTx/>
                        <a:buNone/>
                      </a:pPr>
                      <a:endParaRPr lang="ru-RU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317 996,2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39 812,1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2 770,7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37 078,3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algn="ctr">
                        <a:buFontTx/>
                        <a:buNone/>
                      </a:pPr>
                      <a:endParaRPr lang="ru-RU" sz="13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7386100"/>
                  </a:ext>
                </a:extLst>
              </a:tr>
              <a:tr h="2730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Благоустройство территории МО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Развитие автомобильных дорог МО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300" b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33 199,6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32 517,0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196199"/>
                  </a:ext>
                </a:extLst>
              </a:tr>
              <a:tr h="13165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Подпорожского городского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поселения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устойчивого функционирования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развития     коммунальной и инженерной инфраструктуры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Развитие молодежной политики, физкультуры и спорта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Управление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муниципальной собственностью и земельными ресурсами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FontTx/>
                        <a:buNone/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242,6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28 243,2</a:t>
                      </a:r>
                    </a:p>
                    <a:p>
                      <a:pPr algn="ctr">
                        <a:buFontTx/>
                        <a:buNone/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1 087,7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451,8</a:t>
                      </a:r>
                    </a:p>
                    <a:p>
                      <a:pPr algn="ctr">
                        <a:buFontTx/>
                        <a:buNone/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FontTx/>
                        <a:buNone/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80,9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71,0</a:t>
                      </a:r>
                    </a:p>
                    <a:p>
                      <a:pPr algn="ctr">
                        <a:buFontTx/>
                        <a:buNone/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55,5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1847062"/>
                  </a:ext>
                </a:extLst>
              </a:tr>
            </a:tbl>
          </a:graphicData>
        </a:graphic>
      </p:graphicFrame>
      <p:sp>
        <p:nvSpPr>
          <p:cNvPr id="5" name="Блок-схема: узел 4"/>
          <p:cNvSpPr/>
          <p:nvPr/>
        </p:nvSpPr>
        <p:spPr>
          <a:xfrm>
            <a:off x="0" y="1774479"/>
            <a:ext cx="1955549" cy="1038309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512 695,4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0" y="3213980"/>
            <a:ext cx="1955549" cy="1111845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98,1%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199176" y="4952246"/>
            <a:ext cx="325925" cy="289710"/>
          </a:xfrm>
          <a:prstGeom prst="hexagon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235390" y="5404919"/>
            <a:ext cx="325925" cy="280657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235390" y="5848539"/>
            <a:ext cx="325925" cy="253497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500959" y="4518956"/>
            <a:ext cx="1650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исполнения: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316" y="4952247"/>
            <a:ext cx="1186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Более 95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61315" y="5400393"/>
            <a:ext cx="1186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От 90 до 95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61316" y="5848539"/>
            <a:ext cx="1095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</a:t>
            </a:r>
            <a:r>
              <a:rPr lang="ru-RU" sz="1200" dirty="0" smtClean="0"/>
              <a:t> 90</a:t>
            </a:r>
            <a:endParaRPr lang="ru-RU" sz="1200" dirty="0"/>
          </a:p>
        </p:txBody>
      </p:sp>
      <p:pic>
        <p:nvPicPr>
          <p:cNvPr id="18" name="Picture 3" descr="герб подпорожье"/>
          <p:cNvPicPr>
            <a:picLocks noChangeAspect="1" noChangeArrowheads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576064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43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286000"/>
            <a:ext cx="8763000" cy="2057400"/>
          </a:xfrm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b="1" cap="none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530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28600" y="245328"/>
            <a:ext cx="9495263" cy="140883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показатели исполнения бюджета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(общие характеристики)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 2019-2020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год, тыс. рублей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379380"/>
            <a:ext cx="2841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pic>
        <p:nvPicPr>
          <p:cNvPr id="6" name="Рисунок 5" descr="http://clipartsign.com/upload/2016/06/04/pile-of-coins-picture-clipar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36"/>
            <a:ext cx="1970097" cy="153457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955073587"/>
              </p:ext>
            </p:extLst>
          </p:nvPr>
        </p:nvGraphicFramePr>
        <p:xfrm>
          <a:off x="1045029" y="1928802"/>
          <a:ext cx="809897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6444209" y="4301344"/>
            <a:ext cx="936103" cy="34855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95,5 %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" y="341702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14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273704"/>
              </p:ext>
            </p:extLst>
          </p:nvPr>
        </p:nvGraphicFramePr>
        <p:xfrm>
          <a:off x="-900608" y="260648"/>
          <a:ext cx="4762625" cy="4138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679234"/>
              </p:ext>
            </p:extLst>
          </p:nvPr>
        </p:nvGraphicFramePr>
        <p:xfrm>
          <a:off x="1894114" y="1450"/>
          <a:ext cx="6932645" cy="570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2362200" y="-76200"/>
            <a:ext cx="6248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Подпорожского муниципального 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2019-2020 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годах, тыс. рублей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352056984"/>
              </p:ext>
            </p:extLst>
          </p:nvPr>
        </p:nvGraphicFramePr>
        <p:xfrm>
          <a:off x="611560" y="2492896"/>
          <a:ext cx="9237306" cy="4572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5020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0"/>
            <a:ext cx="7162800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в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году, тыс. рублей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781987"/>
              </p:ext>
            </p:extLst>
          </p:nvPr>
        </p:nvGraphicFramePr>
        <p:xfrm>
          <a:off x="-747131" y="1193181"/>
          <a:ext cx="10039814" cy="5664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 descr="https://exitpro.com/wp-content/uploads/2015/08/quality-500950_128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6" y="4756876"/>
            <a:ext cx="2064980" cy="210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" y="341702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55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0"/>
            <a:ext cx="7086600" cy="9989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доходов 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2019-2020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годах, тыс. рублей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6364644" y="6443924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257828120"/>
              </p:ext>
            </p:extLst>
          </p:nvPr>
        </p:nvGraphicFramePr>
        <p:xfrm>
          <a:off x="256578" y="1124744"/>
          <a:ext cx="568357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907951367"/>
              </p:ext>
            </p:extLst>
          </p:nvPr>
        </p:nvGraphicFramePr>
        <p:xfrm>
          <a:off x="3923928" y="1268760"/>
          <a:ext cx="496855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"/>
          <p:cNvSpPr txBox="1"/>
          <p:nvPr/>
        </p:nvSpPr>
        <p:spPr>
          <a:xfrm>
            <a:off x="6395042" y="2854105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418 670,0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TextBox 2"/>
          <p:cNvSpPr txBox="1">
            <a:spLocks noChangeArrowheads="1"/>
          </p:cNvSpPr>
          <p:nvPr/>
        </p:nvSpPr>
        <p:spPr bwMode="auto">
          <a:xfrm>
            <a:off x="1506203" y="6445511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</a:t>
            </a:r>
            <a:endParaRPr lang="ru-RU" alt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https://ruchki-optom.ru/img/12501160_1920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78" y="4609449"/>
            <a:ext cx="2200275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" y="341702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54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0"/>
            <a:ext cx="7086600" cy="1295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неналоговых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доходов 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2019-2020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годах, тыс. рублей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6364644" y="6443924"/>
            <a:ext cx="1219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515636182"/>
              </p:ext>
            </p:extLst>
          </p:nvPr>
        </p:nvGraphicFramePr>
        <p:xfrm>
          <a:off x="-108520" y="1173959"/>
          <a:ext cx="6354075" cy="4631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837515951"/>
              </p:ext>
            </p:extLst>
          </p:nvPr>
        </p:nvGraphicFramePr>
        <p:xfrm>
          <a:off x="3548509" y="919952"/>
          <a:ext cx="6352083" cy="5389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"/>
          <p:cNvSpPr txBox="1"/>
          <p:nvPr/>
        </p:nvSpPr>
        <p:spPr>
          <a:xfrm>
            <a:off x="6395042" y="2854105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33 243,1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TextBox 2"/>
          <p:cNvSpPr txBox="1">
            <a:spLocks noChangeArrowheads="1"/>
          </p:cNvSpPr>
          <p:nvPr/>
        </p:nvSpPr>
        <p:spPr bwMode="auto">
          <a:xfrm>
            <a:off x="1506203" y="6445511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pic>
        <p:nvPicPr>
          <p:cNvPr id="13" name="Рисунок 12" descr="https://ruchki-optom.ru/img/12501160_1920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78" y="4609449"/>
            <a:ext cx="2200275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" y="341702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08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9342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Безвозмездные поступления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в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2019-20 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годах, тыс. рублей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386699"/>
              </p:ext>
            </p:extLst>
          </p:nvPr>
        </p:nvGraphicFramePr>
        <p:xfrm>
          <a:off x="669852" y="990601"/>
          <a:ext cx="8591106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Выгнутая вправо стрелка 6"/>
          <p:cNvSpPr/>
          <p:nvPr/>
        </p:nvSpPr>
        <p:spPr>
          <a:xfrm flipH="1">
            <a:off x="159593" y="2089772"/>
            <a:ext cx="2172832" cy="3014804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0762" y="4285974"/>
            <a:ext cx="112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+40 456,0</a:t>
            </a:r>
          </a:p>
        </p:txBody>
      </p:sp>
      <p:pic>
        <p:nvPicPr>
          <p:cNvPr id="9" name="Рисунок 8" descr="https://exitpro.com/wp-content/uploads/2015/08/quality-500950_128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6" y="4756876"/>
            <a:ext cx="2064980" cy="210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" y="341702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13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28600" y="276648"/>
            <a:ext cx="9495263" cy="140883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показатели исполнения бюджета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(общие характеристики)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 2019-2020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год, тыс. рублей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379380"/>
            <a:ext cx="3102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clipartsign.com/upload/2016/06/04/pile-of-coins-picture-clipar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5" y="5253776"/>
            <a:ext cx="1970097" cy="153457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375371388"/>
              </p:ext>
            </p:extLst>
          </p:nvPr>
        </p:nvGraphicFramePr>
        <p:xfrm>
          <a:off x="228600" y="2148821"/>
          <a:ext cx="6180991" cy="406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4860032" y="4511809"/>
            <a:ext cx="837383" cy="5539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89,2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%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305831687"/>
              </p:ext>
            </p:extLst>
          </p:nvPr>
        </p:nvGraphicFramePr>
        <p:xfrm>
          <a:off x="5697415" y="1738095"/>
          <a:ext cx="3446585" cy="5050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998675" y="3793817"/>
            <a:ext cx="1039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2020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1 156 543,5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ttp://podadm.ru.opt-images.1c-bitrix-cdn.ru/images/coats/user/coat.png?141631852344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" y="341702"/>
            <a:ext cx="5238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71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924</Words>
  <Application>Microsoft Office PowerPoint</Application>
  <PresentationFormat>Экран (4:3)</PresentationFormat>
  <Paragraphs>304</Paragraphs>
  <Slides>22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Итоги исполнения бюджетов  Подпорожского муниципального района, Подпорожского городского поселения за 2020 год  </vt:lpstr>
      <vt:lpstr>Презентация PowerPoint</vt:lpstr>
      <vt:lpstr>Презентация PowerPoint</vt:lpstr>
      <vt:lpstr>Презентация PowerPoint</vt:lpstr>
      <vt:lpstr>Структура налоговых и неналоговых доходов в 2020 году, тыс. рублей</vt:lpstr>
      <vt:lpstr>Структура налоговых доходов  в 2019-2020 годах, тыс. рублей</vt:lpstr>
      <vt:lpstr>Структура неналоговых доходов  в 2019-2020 годах, тыс. рублей</vt:lpstr>
      <vt:lpstr>Безвозмездные поступления  в 2019-20  годах, тыс. рублей</vt:lpstr>
      <vt:lpstr>Презентация PowerPoint</vt:lpstr>
      <vt:lpstr>Динамика и структура расходов бюджета, тыс. рублей</vt:lpstr>
      <vt:lpstr>Расходы  в разрезе муниципальных программ, тыс. рублей</vt:lpstr>
      <vt:lpstr>Достижение целевых показателей заработной платы в соответствии с Указом Президента РФ от 12 мая 2012 года № 567 работников Подпорожского муниципального района за 2020 год </vt:lpstr>
      <vt:lpstr>Изменение объёма финансовой помощи поселениям, тыс. рублей</vt:lpstr>
      <vt:lpstr>Презентация PowerPoint</vt:lpstr>
      <vt:lpstr>Презентация PowerPoint</vt:lpstr>
      <vt:lpstr>Презентация PowerPoint</vt:lpstr>
      <vt:lpstr>Структура налоговых и неналоговых доходов в 2020 году, тыс. рублей</vt:lpstr>
      <vt:lpstr>Безвозмездные поступления  в 2019-20 годах, тыс. рублей</vt:lpstr>
      <vt:lpstr>Презентация PowerPoint</vt:lpstr>
      <vt:lpstr>Динамика и структура расходов бюджета, тыс. рублей</vt:lpstr>
      <vt:lpstr>Расходы  в разрезе муниципальных программ, тыс. рублей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2020-03-05T14:29:45Z</dcterms:created>
  <dcterms:modified xsi:type="dcterms:W3CDTF">2021-03-04T08:31:21Z</dcterms:modified>
</cp:coreProperties>
</file>