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375" r:id="rId2"/>
    <p:sldId id="376" r:id="rId3"/>
    <p:sldId id="377" r:id="rId4"/>
    <p:sldId id="378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9" r:id="rId13"/>
    <p:sldId id="399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00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2" autoAdjust="0"/>
  </p:normalViewPr>
  <p:slideViewPr>
    <p:cSldViewPr>
      <p:cViewPr>
        <p:scale>
          <a:sx n="102" d="100"/>
          <a:sy n="102" d="100"/>
        </p:scale>
        <p:origin x="-394" y="10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1076263.3999999999</c:v>
                </c:pt>
                <c:pt idx="1">
                  <c:v>1184897.8999999999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DC-446A-9915-DDC30D4655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1085536.6000000001</c:v>
                </c:pt>
                <c:pt idx="1">
                  <c:v>1057322.3999999999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DC-446A-9915-DDC30D465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067712"/>
        <c:axId val="120651776"/>
      </c:barChart>
      <c:catAx>
        <c:axId val="780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651776"/>
        <c:crosses val="autoZero"/>
        <c:auto val="1"/>
        <c:lblAlgn val="ctr"/>
        <c:lblOffset val="100"/>
        <c:noMultiLvlLbl val="0"/>
      </c:catAx>
      <c:valAx>
        <c:axId val="120651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7806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8B-4DEC-85F0-712CB0650D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8B-4DEC-85F0-712CB0650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8B-4DEC-85F0-712CB0650D1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8B-4DEC-85F0-712CB0650D1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8B-4DEC-85F0-712CB0650D13}"/>
              </c:ext>
            </c:extLst>
          </c:dPt>
          <c:dLbls>
            <c:dLbl>
              <c:idx val="0"/>
              <c:layout>
                <c:manualLayout>
                  <c:x val="0"/>
                  <c:y val="-1.6263586451938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60669485195836E-2"/>
                  <c:y val="0.1237535019979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86066063157353"/>
                  <c:y val="7.042035742350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882938464297581"/>
                  <c:y val="5.284941932746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405462609336558E-2"/>
                  <c:y val="-0.11147541164448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(аренда)</c:v>
                </c:pt>
                <c:pt idx="1">
                  <c:v>Платежи при пользовании природными ресурсами</c:v>
                </c:pt>
                <c:pt idx="2">
                  <c:v>Доходы от платных услуг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16066.2</c:v>
                </c:pt>
                <c:pt idx="1">
                  <c:v>662.7</c:v>
                </c:pt>
                <c:pt idx="2">
                  <c:v>3405.9</c:v>
                </c:pt>
                <c:pt idx="3">
                  <c:v>3356.6</c:v>
                </c:pt>
                <c:pt idx="4">
                  <c:v>5422.3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F8B-4DEC-85F0-712CB065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4557633420822"/>
          <c:y val="1.9458732004857583E-2"/>
          <c:w val="0.63936089238845251"/>
          <c:h val="0.890825707597361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8969357932817924E-4"/>
                  <c:y val="-0.1466527245025826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148049613360101E-4"/>
                  <c:y val="-0.1440728363847897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79990</c:v>
                </c:pt>
                <c:pt idx="1">
                  <c:v>67524.7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45-4AAC-B88D-B352C4C356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7281101308882875E-2"/>
                  <c:y val="-0.1449360151482968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94751896014508E-2"/>
                  <c:y val="-0.1453838234411007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81625.399999999994</c:v>
                </c:pt>
                <c:pt idx="1">
                  <c:v>284303.40000000002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45-4AAC-B88D-B352C4C356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3.4400589501503556E-2"/>
                  <c:y val="-0.14642864005841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BA-47C2-B831-1923FC4436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272456674775787E-2"/>
                  <c:y val="-0.14708439705823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BA-47C2-B831-1923FC4436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505137.2</c:v>
                </c:pt>
                <c:pt idx="1">
                  <c:v>523827.8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5-4AAC-B88D-B352C4C356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A0207E"/>
            </a:solidFill>
          </c:spPr>
          <c:invertIfNegative val="0"/>
          <c:dLbls>
            <c:dLbl>
              <c:idx val="0"/>
              <c:layout>
                <c:manualLayout>
                  <c:x val="4.6874839170472152E-2"/>
                  <c:y val="-0.14795384231057476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957414330587934E-2"/>
                  <c:y val="-0.1735547261137812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30795.200000000001</c:v>
                </c:pt>
                <c:pt idx="1">
                  <c:v>31543.4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45-4AAC-B88D-B352C4C356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Возврат остатков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-2549.8000000000002</c:v>
                </c:pt>
                <c:pt idx="1">
                  <c:v>-4241.3999999999996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D-4422-8CD4-D9BFE1C2F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235968"/>
        <c:axId val="69146816"/>
        <c:axId val="0"/>
      </c:bar3DChart>
      <c:catAx>
        <c:axId val="12123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146816"/>
        <c:crosses val="autoZero"/>
        <c:auto val="1"/>
        <c:lblAlgn val="ctr"/>
        <c:lblOffset val="100"/>
        <c:noMultiLvlLbl val="0"/>
      </c:catAx>
      <c:valAx>
        <c:axId val="69146816"/>
        <c:scaling>
          <c:orientation val="minMax"/>
          <c:max val="450000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235968"/>
        <c:crosses val="autoZero"/>
        <c:crossBetween val="between"/>
        <c:majorUnit val="150000"/>
      </c:valAx>
      <c:spPr>
        <a:noFill/>
        <a:ln w="2540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743798062787276"/>
          <c:y val="0.13295173330606416"/>
          <c:w val="0.21214753956009882"/>
          <c:h val="0.79997886627808035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1312988.2</c:v>
                </c:pt>
                <c:pt idx="1">
                  <c:v>1184897.8999999999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1186498.5</c:v>
                </c:pt>
                <c:pt idx="1">
                  <c:v>1057322.3999999999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41824"/>
        <c:axId val="69147968"/>
      </c:barChart>
      <c:catAx>
        <c:axId val="1649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9147968"/>
        <c:crosses val="autoZero"/>
        <c:auto val="1"/>
        <c:lblAlgn val="ctr"/>
        <c:lblOffset val="100"/>
        <c:noMultiLvlLbl val="0"/>
      </c:catAx>
      <c:valAx>
        <c:axId val="69147968"/>
        <c:scaling>
          <c:orientation val="minMax"/>
          <c:min val="4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64941824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3785948621881"/>
          <c:y val="0.23429933880526194"/>
          <c:w val="0.75902310163073761"/>
          <c:h val="0.43666921153438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4-41DF-B54D-AE40B4ABB6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4-41DF-B54D-AE40B4ABB6C5}"/>
              </c:ext>
            </c:extLst>
          </c:dPt>
          <c:dLbls>
            <c:dLbl>
              <c:idx val="0"/>
              <c:layout>
                <c:manualLayout>
                  <c:x val="3.0732852347485115E-2"/>
                  <c:y val="-5.2023871993420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04-41DF-B54D-AE40B4ABB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0.107</c:v>
                </c:pt>
                <c:pt idx="1">
                  <c:v>0.83899999999999997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2-41EE-A99E-ED0860ECA3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52801343575"/>
          <c:y val="0.72719463796291561"/>
          <c:w val="0.75509631421604984"/>
          <c:h val="0.25460840360376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</a:t>
            </a: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48246682790509"/>
          <c:y val="3.75000717908073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0342986787668491"/>
          <c:w val="0.63576091183046568"/>
          <c:h val="0.581882868455002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767465518107419"/>
                  <c:y val="4.9707602339181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МБТ бюджетам других уровней</c:v>
                </c:pt>
                <c:pt idx="3">
                  <c:v>Общегосударстенные вопросы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0.75900000000000001</c:v>
                </c:pt>
                <c:pt idx="1">
                  <c:v>5.1999999999999998E-2</c:v>
                </c:pt>
                <c:pt idx="2">
                  <c:v>0.105</c:v>
                </c:pt>
                <c:pt idx="3">
                  <c:v>8.4000000000000005E-2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04-49C7-8815-34F5CAF0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0265942451638099"/>
          <c:y val="0.18684149164067856"/>
          <c:w val="0.36030353844658303"/>
          <c:h val="0.49621024942998132"/>
        </c:manualLayout>
      </c:layout>
      <c:overlay val="0"/>
      <c:txPr>
        <a:bodyPr/>
        <a:lstStyle/>
        <a:p>
          <a:pPr>
            <a:defRPr sz="14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9168407811317"/>
          <c:y val="6.3599290049584914E-3"/>
          <c:w val="0.64410830225169335"/>
          <c:h val="0.91678828878784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ОБСЛУЖИВАНИЕ ГОС. И МУНИЦИПАЛЬНОГО ДОЛГА</c:v>
                </c:pt>
                <c:pt idx="1">
                  <c:v>СРЕДСТВА МАССОВОЙ ИНФОРМАЦИИ</c:v>
                </c:pt>
                <c:pt idx="2">
                  <c:v>ЖИЛИЩНО-КОММУНАЛЬНОЕ ХОЗЯЙСТВО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ОБЩЕГОСУДАРСТВЕННЫЕ ВОПРОСЫ</c:v>
                </c:pt>
                <c:pt idx="8">
                  <c:v>МБТ ОБЩЕГО ХАРАКТЕРА БЮДЖЕТАМ БЮДЖЕТНОЙ СИСТЕМЫ РОССИЙСКОЙ ФЕДЕРАЦИИ</c:v>
                </c:pt>
                <c:pt idx="9">
                  <c:v>СОЦИАЛЬНАЯ ПОЛИТИКА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218.6</c:v>
                </c:pt>
                <c:pt idx="1">
                  <c:v>650</c:v>
                </c:pt>
                <c:pt idx="2">
                  <c:v>6696.9</c:v>
                </c:pt>
                <c:pt idx="3">
                  <c:v>7655</c:v>
                </c:pt>
                <c:pt idx="4">
                  <c:v>28785.01</c:v>
                </c:pt>
                <c:pt idx="5">
                  <c:v>41817.5</c:v>
                </c:pt>
                <c:pt idx="6">
                  <c:v>50228.4</c:v>
                </c:pt>
                <c:pt idx="7">
                  <c:v>78902</c:v>
                </c:pt>
                <c:pt idx="8">
                  <c:v>103744</c:v>
                </c:pt>
                <c:pt idx="9">
                  <c:v>108825.8</c:v>
                </c:pt>
                <c:pt idx="10">
                  <c:v>758975.1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7F3-A883-8BB4245D3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2019год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-5.6893320097049106E-3"/>
                  <c:y val="-4.5045585402240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ОБСЛУЖИВАНИЕ ГОС. И МУНИЦИПАЛЬНОГО ДОЛГА</c:v>
                </c:pt>
                <c:pt idx="1">
                  <c:v>СРЕДСТВА МАССОВОЙ ИНФОРМАЦИИ</c:v>
                </c:pt>
                <c:pt idx="2">
                  <c:v>ЖИЛИЩНО-КОММУНАЛЬНОЕ ХОЗЯЙСТВО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ОБЩЕГОСУДАРСТВЕННЫЕ ВОПРОСЫ</c:v>
                </c:pt>
                <c:pt idx="8">
                  <c:v>МБТ ОБЩЕГО ХАРАКТЕРА БЮДЖЕТАМ БЮДЖЕТНОЙ СИСТЕМЫ РОССИЙСКОЙ ФЕДЕРАЦИИ</c:v>
                </c:pt>
                <c:pt idx="9">
                  <c:v>СОЦИАЛЬНАЯ ПОЛИТИКА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Лист1!$C$2:$C$12</c:f>
              <c:numCache>
                <c:formatCode>#,##0.00</c:formatCode>
                <c:ptCount val="11"/>
                <c:pt idx="0">
                  <c:v>202.4</c:v>
                </c:pt>
                <c:pt idx="1">
                  <c:v>700</c:v>
                </c:pt>
                <c:pt idx="2">
                  <c:v>15663.4</c:v>
                </c:pt>
                <c:pt idx="3">
                  <c:v>8695.7000000000007</c:v>
                </c:pt>
                <c:pt idx="4">
                  <c:v>30404.5</c:v>
                </c:pt>
                <c:pt idx="5">
                  <c:v>22396</c:v>
                </c:pt>
                <c:pt idx="6">
                  <c:v>11765.2</c:v>
                </c:pt>
                <c:pt idx="7">
                  <c:v>87871.9</c:v>
                </c:pt>
                <c:pt idx="8">
                  <c:v>111921.3</c:v>
                </c:pt>
                <c:pt idx="9">
                  <c:v>78339.3</c:v>
                </c:pt>
                <c:pt idx="10">
                  <c:v>689362.5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3-49FF-93EF-FA5B8B61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85024"/>
        <c:axId val="185549952"/>
      </c:barChart>
      <c:catAx>
        <c:axId val="165185024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5549952"/>
        <c:crosses val="autoZero"/>
        <c:auto val="1"/>
        <c:lblAlgn val="ctr"/>
        <c:lblOffset val="100"/>
        <c:noMultiLvlLbl val="0"/>
      </c:catAx>
      <c:valAx>
        <c:axId val="18554995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165185024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3797511193453826"/>
          <c:y val="0.69109638698198139"/>
          <c:w val="0.22190090625464268"/>
          <c:h val="9.6170816485777147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27585145835027E-2"/>
          <c:y val="2.8923736837653247E-2"/>
          <c:w val="0.84752887180711456"/>
          <c:h val="0.877279936944694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из РФФПП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876235051252472E-3"/>
                  <c:y val="-0.30940992068581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2078350417005E-3"/>
                  <c:y val="-0.41089637467075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69722.600000000006</c:v>
                </c:pt>
                <c:pt idx="1">
                  <c:v>89961.9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C4-4A99-BE37-7DEA84CBD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0400"/>
        <c:axId val="99659712"/>
      </c:barChart>
      <c:catAx>
        <c:axId val="1848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99659712"/>
        <c:crosses val="autoZero"/>
        <c:auto val="1"/>
        <c:lblAlgn val="ctr"/>
        <c:lblOffset val="100"/>
        <c:noMultiLvlLbl val="0"/>
      </c:catAx>
      <c:valAx>
        <c:axId val="99659712"/>
        <c:scaling>
          <c:orientation val="minMax"/>
          <c:max val="100000"/>
          <c:min val="20000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84870400"/>
        <c:crosses val="autoZero"/>
        <c:crossBetween val="between"/>
        <c:maj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269408.7</c:v>
                </c:pt>
                <c:pt idx="1">
                  <c:v>283316.2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DC-446A-9915-DDC30D4655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259774.9</c:v>
                </c:pt>
                <c:pt idx="1">
                  <c:v>242466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DC-446A-9915-DDC30D465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321984"/>
        <c:axId val="226230272"/>
      </c:barChart>
      <c:catAx>
        <c:axId val="1853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230272"/>
        <c:crosses val="autoZero"/>
        <c:auto val="1"/>
        <c:lblAlgn val="ctr"/>
        <c:lblOffset val="100"/>
        <c:noMultiLvlLbl val="0"/>
      </c:catAx>
      <c:valAx>
        <c:axId val="226230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8532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ln w="0">
          <a:noFill/>
        </a:ln>
        <a:scene3d>
          <a:camera prst="orthographicFront"/>
          <a:lightRig rig="threePt" dir="t"/>
        </a:scene3d>
        <a:sp3d>
          <a:bevelT w="247650" h="127000"/>
          <a:bevelB h="6350"/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9.1016500738180135E-3"/>
          <c:y val="1.5625E-2"/>
          <c:w val="0.92006206714408534"/>
          <c:h val="0.797033464566929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3015258358129694"/>
                  <c:y val="6.250000000000000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207874185498381"/>
                  <c:y val="-1.874999999999988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204841.4</c:v>
                </c:pt>
                <c:pt idx="1">
                  <c:v>269408.7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158750"/>
            </a:sp3d>
          </c:spPr>
          <c:invertIfNegative val="0"/>
          <c:dLbls>
            <c:dLbl>
              <c:idx val="0"/>
              <c:layout>
                <c:manualLayout>
                  <c:x val="4.077061147644559E-2"/>
                  <c:y val="-0.1250002460629921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26882118728416E-2"/>
                  <c:y val="-0.1562499999999999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198853.8</c:v>
                </c:pt>
                <c:pt idx="1">
                  <c:v>259774.9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gapDepth val="18"/>
        <c:shape val="cone"/>
        <c:axId val="226467328"/>
        <c:axId val="226233728"/>
        <c:axId val="184825728"/>
      </c:bar3DChart>
      <c:catAx>
        <c:axId val="2264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233728"/>
        <c:crosses val="autoZero"/>
        <c:auto val="1"/>
        <c:lblAlgn val="ctr"/>
        <c:lblOffset val="100"/>
        <c:noMultiLvlLbl val="0"/>
      </c:catAx>
      <c:valAx>
        <c:axId val="226233728"/>
        <c:scaling>
          <c:orientation val="minMax"/>
          <c:max val="550000"/>
          <c:min val="300000"/>
        </c:scaling>
        <c:delete val="1"/>
        <c:axPos val="l"/>
        <c:numFmt formatCode="#,##0.0" sourceLinked="1"/>
        <c:majorTickMark val="out"/>
        <c:minorTickMark val="none"/>
        <c:tickLblPos val="none"/>
        <c:crossAx val="226467328"/>
        <c:crosses val="autoZero"/>
        <c:crossBetween val="between"/>
        <c:majorUnit val="20000"/>
      </c:valAx>
      <c:serAx>
        <c:axId val="184825728"/>
        <c:scaling>
          <c:orientation val="minMax"/>
        </c:scaling>
        <c:delete val="1"/>
        <c:axPos val="b"/>
        <c:majorTickMark val="out"/>
        <c:minorTickMark val="none"/>
        <c:tickLblPos val="nextTo"/>
        <c:crossAx val="226233728"/>
        <c:crosses val="autoZero"/>
      </c:ser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 h="6350"/>
    </a:sp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6666666666716"/>
          <c:y val="0.26963592233009709"/>
          <c:w val="0.78166666666666651"/>
          <c:h val="0.56917475728155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 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8-45EB-8704-16371573FDC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8-45EB-8704-16371573FDCF}"/>
              </c:ext>
            </c:extLst>
          </c:dPt>
          <c:dLbls>
            <c:dLbl>
              <c:idx val="2"/>
              <c:layout>
                <c:manualLayout>
                  <c:x val="7.7331303640324395E-2"/>
                  <c:y val="0.138108796382443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56717.3</c:v>
                </c:pt>
                <c:pt idx="1">
                  <c:v>22523.1</c:v>
                </c:pt>
                <c:pt idx="2">
                  <c:v>119613.4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78-45EB-8704-16371573FD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78-45EB-8704-16371573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2544803531214028E-2"/>
          <c:y val="1.5625E-2"/>
          <c:w val="0.9388792724409063"/>
          <c:h val="0.759533464566929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953406179624605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49104855419289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1267896.3999999999</c:v>
                </c:pt>
                <c:pt idx="1">
                  <c:v>1076263.3999999999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810044140175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819893045672087"/>
                  <c:y val="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1269771.8</c:v>
                </c:pt>
                <c:pt idx="1">
                  <c:v>1085536.6000000001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one"/>
        <c:axId val="105955840"/>
        <c:axId val="120655232"/>
        <c:axId val="100631168"/>
      </c:bar3DChart>
      <c:catAx>
        <c:axId val="1059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655232"/>
        <c:crosses val="autoZero"/>
        <c:auto val="1"/>
        <c:lblAlgn val="ctr"/>
        <c:lblOffset val="100"/>
        <c:noMultiLvlLbl val="0"/>
      </c:catAx>
      <c:valAx>
        <c:axId val="120655232"/>
        <c:scaling>
          <c:orientation val="minMax"/>
          <c:max val="550000"/>
          <c:min val="300000"/>
        </c:scaling>
        <c:delete val="1"/>
        <c:axPos val="l"/>
        <c:numFmt formatCode="#,##0.0" sourceLinked="1"/>
        <c:majorTickMark val="out"/>
        <c:minorTickMark val="none"/>
        <c:tickLblPos val="none"/>
        <c:crossAx val="105955840"/>
        <c:crosses val="autoZero"/>
        <c:crossBetween val="between"/>
        <c:majorUnit val="20000"/>
      </c:valAx>
      <c:serAx>
        <c:axId val="100631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20655232"/>
        <c:crosses val="autoZero"/>
      </c:ser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4988215440394"/>
          <c:y val="0.27548710422056388"/>
          <c:w val="0.42350074483932781"/>
          <c:h val="0.412355988396187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85-4FF7-B478-512652308B6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85-4FF7-B478-512652308B6F}"/>
              </c:ext>
            </c:extLst>
          </c:dPt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56861.3</c:v>
                </c:pt>
                <c:pt idx="1">
                  <c:v>16995.8</c:v>
                </c:pt>
                <c:pt idx="2">
                  <c:v>185917.8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85-4FF7-B478-512652308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51696503521226256"/>
          <c:y val="0.23623716708823111"/>
          <c:w val="0.46720450278697562"/>
          <c:h val="0.35403247526490356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24133638097513E-2"/>
          <c:y val="0.15633446054937072"/>
          <c:w val="0.82690350228193832"/>
          <c:h val="0.574773827358147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74635288686985E-2"/>
                  <c:y val="-4.722190203872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122334801943342E-2"/>
                  <c:y val="-3.88886252083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8.96540201945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56717.3</c:v>
                </c:pt>
                <c:pt idx="1">
                  <c:v>22523.1</c:v>
                </c:pt>
                <c:pt idx="2">
                  <c:v>121836.5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4D-40FC-83FC-BDB4E8BC8B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59490520880062E-2"/>
                  <c:y val="-4.075182736114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2781397620067E-2"/>
                  <c:y val="-3.260146188891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63221268192263E-2"/>
                  <c:y val="-7.115109237010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56861.3</c:v>
                </c:pt>
                <c:pt idx="1">
                  <c:v>16995.8</c:v>
                </c:pt>
                <c:pt idx="2">
                  <c:v>182981.6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4D-40FC-83FC-BDB4E8BC8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212490752"/>
        <c:axId val="105998016"/>
        <c:axId val="184827008"/>
      </c:bar3DChart>
      <c:catAx>
        <c:axId val="21249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5998016"/>
        <c:crosses val="autoZero"/>
        <c:auto val="1"/>
        <c:lblAlgn val="ctr"/>
        <c:lblOffset val="100"/>
        <c:noMultiLvlLbl val="0"/>
      </c:catAx>
      <c:valAx>
        <c:axId val="10599801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12490752"/>
        <c:crosses val="autoZero"/>
        <c:crossBetween val="between"/>
      </c:valAx>
      <c:serAx>
        <c:axId val="1848270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59980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09491430817344E-2"/>
          <c:y val="0"/>
          <c:w val="0.80612530051390663"/>
          <c:h val="0.99377714149367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39"/>
          <c:dPt>
            <c:idx val="0"/>
            <c:bubble3D val="0"/>
            <c:explosion val="1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22-44F3-905F-CE269F414E2D}"/>
              </c:ext>
            </c:extLst>
          </c:dPt>
          <c:dPt>
            <c:idx val="1"/>
            <c:bubble3D val="0"/>
            <c:explosion val="25"/>
          </c:dPt>
          <c:dPt>
            <c:idx val="2"/>
            <c:bubble3D val="0"/>
            <c:explosion val="22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22-44F3-905F-CE269F414E2D}"/>
              </c:ext>
            </c:extLst>
          </c:dPt>
          <c:dPt>
            <c:idx val="3"/>
            <c:bubble3D val="0"/>
            <c:explosion val="1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22-44F3-905F-CE269F414E2D}"/>
              </c:ext>
            </c:extLst>
          </c:dPt>
          <c:dPt>
            <c:idx val="4"/>
            <c:bubble3D val="0"/>
            <c:explosion val="1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22-44F3-905F-CE269F414E2D}"/>
              </c:ext>
            </c:extLst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99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22-44F3-905F-CE269F414E2D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22-44F3-905F-CE269F414E2D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22-44F3-905F-CE269F414E2D}"/>
              </c:ext>
            </c:extLst>
          </c:dPt>
          <c:dLbls>
            <c:dLbl>
              <c:idx val="0"/>
              <c:layout>
                <c:manualLayout>
                  <c:x val="-0.21883871553795708"/>
                  <c:y val="4.0354157829226238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37756137713308E-2"/>
                  <c:y val="-8.1506575938260339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769346125336584E-2"/>
                  <c:y val="2.466098210728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558862943078444E-2"/>
                  <c:y val="-6.50153164646566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64963673629810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504382451706775E-2"/>
                  <c:y val="-5.156387167886564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9692711438678052E-2"/>
                  <c:y val="-1.793525971438805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4153919584566012E-2"/>
                  <c:y val="5.15638716788656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Доходы от использования имущества (аренда)</c:v>
                </c:pt>
                <c:pt idx="5">
                  <c:v>Доходы от оказания платных услуг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37863.599999999999</c:v>
                </c:pt>
                <c:pt idx="1">
                  <c:v>5807.6</c:v>
                </c:pt>
                <c:pt idx="2">
                  <c:v>1636.7</c:v>
                </c:pt>
                <c:pt idx="3">
                  <c:v>11553.4</c:v>
                </c:pt>
                <c:pt idx="4">
                  <c:v>14160.2</c:v>
                </c:pt>
                <c:pt idx="5">
                  <c:v>591.5</c:v>
                </c:pt>
                <c:pt idx="6">
                  <c:v>2077.6999999999998</c:v>
                </c:pt>
                <c:pt idx="7">
                  <c:v>166.4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B22-44F3-905F-CE269F414E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Доходы от использования имущества (аренда)</c:v>
                </c:pt>
                <c:pt idx="5">
                  <c:v>Доходы от оказания платных услуг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0.51266025879705535</c:v>
                </c:pt>
                <c:pt idx="1">
                  <c:v>7.86329276399967E-2</c:v>
                </c:pt>
                <c:pt idx="2">
                  <c:v>2.2160361021486084E-2</c:v>
                </c:pt>
                <c:pt idx="3">
                  <c:v>0.15642910431089224</c:v>
                </c:pt>
                <c:pt idx="4">
                  <c:v>0.19172428920171519</c:v>
                </c:pt>
                <c:pt idx="5">
                  <c:v>8.0087087091153045E-3</c:v>
                </c:pt>
                <c:pt idx="6">
                  <c:v>2.8131350946625302E-2</c:v>
                </c:pt>
                <c:pt idx="7">
                  <c:v>2.2529993731137559E-3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B22-44F3-905F-CE269F414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99644365988379"/>
          <c:y val="4.5546437975642132E-2"/>
          <c:w val="0.28040126252654995"/>
          <c:h val="0.89159109568354289"/>
        </c:manualLayout>
      </c:layout>
      <c:overlay val="0"/>
      <c:txPr>
        <a:bodyPr/>
        <a:lstStyle/>
        <a:p>
          <a:pPr>
            <a:defRPr sz="1600" b="1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4557633420822"/>
          <c:y val="1.9458732004857583E-2"/>
          <c:w val="0.63936089238845251"/>
          <c:h val="0.890825707597361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8969357932817924E-4"/>
                  <c:y val="-0.1466527245025826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148049613360101E-4"/>
                  <c:y val="-0.1440728363847897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52300.7</c:v>
                </c:pt>
                <c:pt idx="1">
                  <c:v>49865.4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45-4AAC-B88D-B352C4C356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2197717034337603E-2"/>
                  <c:y val="-0.1471005896990148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94751896014508E-2"/>
                  <c:y val="-0.1453838234411007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114481.8</c:v>
                </c:pt>
                <c:pt idx="1">
                  <c:v>66947.3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45-4AAC-B88D-B352C4C356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-2.4730343217741698E-2"/>
                  <c:y val="-0.14859307359307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BA-47C2-B831-1923FC4436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272456674775787E-2"/>
                  <c:y val="-0.14708439705823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BA-47C2-B831-1923FC4436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5-4AAC-B88D-B352C4C356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A0207E"/>
            </a:solidFill>
          </c:spPr>
          <c:invertIfNegative val="0"/>
          <c:dLbls>
            <c:dLbl>
              <c:idx val="0"/>
              <c:layout>
                <c:manualLayout>
                  <c:x val="6.3135875636966876E-2"/>
                  <c:y val="-0.15011845110270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957414330587934E-2"/>
                  <c:y val="-0.1735547261137812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19217.099999999999</c:v>
                </c:pt>
                <c:pt idx="1">
                  <c:v>5021.8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45-4AAC-B88D-B352C4C356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Возврат остатков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-88.8</c:v>
                </c:pt>
                <c:pt idx="1">
                  <c:v>-2223.1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D-4422-8CD4-D9BFE1C2F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380"/>
        <c:shape val="box"/>
        <c:axId val="212494336"/>
        <c:axId val="106002624"/>
        <c:axId val="0"/>
      </c:bar3DChart>
      <c:catAx>
        <c:axId val="21249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002624"/>
        <c:crosses val="autoZero"/>
        <c:auto val="1"/>
        <c:lblAlgn val="ctr"/>
        <c:lblOffset val="100"/>
        <c:noMultiLvlLbl val="0"/>
      </c:catAx>
      <c:valAx>
        <c:axId val="106002624"/>
        <c:scaling>
          <c:orientation val="minMax"/>
          <c:max val="150000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494336"/>
        <c:crosses val="autoZero"/>
        <c:crossBetween val="between"/>
        <c:majorUnit val="25000"/>
        <c:minorUnit val="25000"/>
      </c:valAx>
      <c:spPr>
        <a:noFill/>
        <a:ln w="2540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743798062787276"/>
          <c:y val="0.13295173330606416"/>
          <c:w val="0.21214753956009882"/>
          <c:h val="0.79997886627808035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4172052529226145E-18"/>
                  <c:y val="-2.501894889879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223430</c:v>
                </c:pt>
                <c:pt idx="1">
                  <c:v>283316.2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312480797982068E-2"/>
                  <c:y val="-6.25498347419631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197 </a:t>
                    </a:r>
                    <a:r>
                      <a:rPr lang="en-US" dirty="0" smtClean="0"/>
                      <a:t>339,1</a:t>
                    </a:r>
                    <a:r>
                      <a:rPr lang="ru-RU" baseline="0" dirty="0" smtClean="0"/>
                      <a:t>  88,3%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65613798822726E-2"/>
                  <c:y val="-9.38210583704885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242 </a:t>
                    </a:r>
                    <a:r>
                      <a:rPr lang="en-US" dirty="0" smtClean="0"/>
                      <a:t>466,0</a:t>
                    </a:r>
                    <a:endParaRPr lang="ru-RU" dirty="0" smtClean="0"/>
                  </a:p>
                  <a:p>
                    <a:r>
                      <a:rPr lang="ru-RU" dirty="0" smtClean="0"/>
                      <a:t>85,6%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197339.1</c:v>
                </c:pt>
                <c:pt idx="1">
                  <c:v>242466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0.88300000000000001</c:v>
                </c:pt>
                <c:pt idx="1">
                  <c:v>0.85599999999999998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454336"/>
        <c:axId val="185125696"/>
      </c:barChart>
      <c:catAx>
        <c:axId val="2214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125696"/>
        <c:crosses val="autoZero"/>
        <c:auto val="1"/>
        <c:lblAlgn val="ctr"/>
        <c:lblOffset val="100"/>
        <c:noMultiLvlLbl val="0"/>
      </c:catAx>
      <c:valAx>
        <c:axId val="185125696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22145433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3785948621881"/>
          <c:y val="0.23429933880526194"/>
          <c:w val="0.75902310163073761"/>
          <c:h val="0.43666921153438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4-41DF-B54D-AE40B4ABB6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4-41DF-B54D-AE40B4ABB6C5}"/>
              </c:ext>
            </c:extLst>
          </c:dPt>
          <c:dLbls>
            <c:dLbl>
              <c:idx val="0"/>
              <c:layout>
                <c:manualLayout>
                  <c:x val="3.0732852347485115E-2"/>
                  <c:y val="-5.2023871993420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04-41DF-B54D-AE40B4ABB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0.105</c:v>
                </c:pt>
                <c:pt idx="1">
                  <c:v>0.89500000000000002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2-41EE-A99E-ED0860ECA3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52801343575"/>
          <c:y val="0.72719463796291561"/>
          <c:w val="0.75509631421604984"/>
          <c:h val="0.25460840360376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</a:t>
            </a: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48246682790509"/>
          <c:y val="3.75000717908073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0342986787668491"/>
          <c:w val="0.63576091183046568"/>
          <c:h val="0.581882868455002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Жилищно-коммунальное хозяйство</c:v>
                </c:pt>
                <c:pt idx="1">
                  <c:v>Национальная экономика</c:v>
                </c:pt>
                <c:pt idx="2">
                  <c:v>Культура,физическая культура и спорт</c:v>
                </c:pt>
                <c:pt idx="3">
                  <c:v>Другие отрасли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0.438</c:v>
                </c:pt>
                <c:pt idx="1">
                  <c:v>0.307</c:v>
                </c:pt>
                <c:pt idx="2">
                  <c:v>0.14699999999999999</c:v>
                </c:pt>
                <c:pt idx="3">
                  <c:v>0.108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04-49C7-8815-34F5CAF0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3052962372882848"/>
          <c:y val="0.18684149164067856"/>
          <c:w val="0.33243333923413454"/>
          <c:h val="0.69211677487682455"/>
        </c:manualLayout>
      </c:layout>
      <c:overlay val="0"/>
      <c:txPr>
        <a:bodyPr/>
        <a:lstStyle/>
        <a:p>
          <a:pPr>
            <a:defRPr sz="13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9168407811317"/>
          <c:y val="6.3599290049584914E-3"/>
          <c:w val="0.64410830225169335"/>
          <c:h val="0.91678828878784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ОБСЛУЖИВАНИЕ ГОС. И МУНИЦИПАЛЬНОГО ДОЛГА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  <c:pt idx="5">
                  <c:v>ОБЩЕГОСУДАРСТВЕННЫЕ ВОПРОСЫ</c:v>
                </c:pt>
                <c:pt idx="6">
                  <c:v>НАЦИОНАЛЬНАЯ ЭКОНОМИКА</c:v>
                </c:pt>
                <c:pt idx="7">
                  <c:v>КУЛЬТУРА, КИНЕМАТОГРАФИЯ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170.9</c:v>
                </c:pt>
                <c:pt idx="1">
                  <c:v>204.7</c:v>
                </c:pt>
                <c:pt idx="2">
                  <c:v>448.9</c:v>
                </c:pt>
                <c:pt idx="3">
                  <c:v>967.6</c:v>
                </c:pt>
                <c:pt idx="4">
                  <c:v>5762.8</c:v>
                </c:pt>
                <c:pt idx="5">
                  <c:v>21259</c:v>
                </c:pt>
                <c:pt idx="6">
                  <c:v>32777.199999999997</c:v>
                </c:pt>
                <c:pt idx="7">
                  <c:v>37204.699999999997</c:v>
                </c:pt>
                <c:pt idx="8">
                  <c:v>98543.2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7F3-A883-8BB4245D3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2019год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-5.6893320097049106E-3"/>
                  <c:y val="-4.5045585402240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ОБСЛУЖИВАНИЕ ГОС. И МУНИЦИПАЛЬНОГО ДОЛГА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  <c:pt idx="5">
                  <c:v>ОБЩЕГОСУДАРСТВЕННЫЕ ВОПРОСЫ</c:v>
                </c:pt>
                <c:pt idx="6">
                  <c:v>НАЦИОНАЛЬНАЯ ЭКОНОМИКА</c:v>
                </c:pt>
                <c:pt idx="7">
                  <c:v>КУЛЬТУРА, КИНЕМАТОГРАФИЯ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Лист1!$C$2:$C$10</c:f>
              <c:numCache>
                <c:formatCode>#,##0.00</c:formatCode>
                <c:ptCount val="9"/>
                <c:pt idx="0">
                  <c:v>164.6</c:v>
                </c:pt>
                <c:pt idx="1">
                  <c:v>217.9</c:v>
                </c:pt>
                <c:pt idx="2">
                  <c:v>394.4</c:v>
                </c:pt>
                <c:pt idx="3">
                  <c:v>845.8</c:v>
                </c:pt>
                <c:pt idx="4">
                  <c:v>706</c:v>
                </c:pt>
                <c:pt idx="5">
                  <c:v>24814.2</c:v>
                </c:pt>
                <c:pt idx="6">
                  <c:v>74512.800000000003</c:v>
                </c:pt>
                <c:pt idx="7">
                  <c:v>34728.300000000003</c:v>
                </c:pt>
                <c:pt idx="8">
                  <c:v>106082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3-49FF-93EF-FA5B8B61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31456"/>
        <c:axId val="102100352"/>
      </c:barChart>
      <c:catAx>
        <c:axId val="221331456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100352"/>
        <c:crosses val="autoZero"/>
        <c:auto val="1"/>
        <c:lblAlgn val="ctr"/>
        <c:lblOffset val="100"/>
        <c:noMultiLvlLbl val="0"/>
      </c:catAx>
      <c:valAx>
        <c:axId val="10210035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21331456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3797511193453826"/>
          <c:y val="0.69109638698198139"/>
          <c:w val="0.22190090625464268"/>
          <c:h val="9.6170816485777147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6666666666716"/>
          <c:y val="0.26963592233009709"/>
          <c:w val="0.78166666666666651"/>
          <c:h val="0.56917475728155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 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8-45EB-8704-16371573FDC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8-45EB-8704-16371573FDCF}"/>
              </c:ext>
            </c:extLst>
          </c:dPt>
          <c:dLbls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337221.3</c:v>
                </c:pt>
                <c:pt idx="1">
                  <c:v>29592.6</c:v>
                </c:pt>
                <c:pt idx="2">
                  <c:v>902957.9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78-45EB-8704-16371573FD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78-45EB-8704-16371573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4988215440394"/>
          <c:y val="0.27548710422056388"/>
          <c:w val="0.42350074483932781"/>
          <c:h val="0.412355988396187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85-4FF7-B478-512652308B6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85-4FF7-B478-512652308B6F}"/>
              </c:ext>
            </c:extLst>
          </c:dPt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361625</c:v>
                </c:pt>
                <c:pt idx="1">
                  <c:v>28913.7</c:v>
                </c:pt>
                <c:pt idx="2">
                  <c:v>694998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85-4FF7-B478-512652308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51696503521226256"/>
          <c:y val="0.23623716708823111"/>
          <c:w val="0.46720450278697562"/>
          <c:h val="0.35403247526490356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24133638097513E-2"/>
          <c:y val="0.15633446054937072"/>
          <c:w val="0.82690350228193832"/>
          <c:h val="0.574773827358147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74635288686985E-2"/>
                  <c:y val="-4.722190203872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122334801943342E-2"/>
                  <c:y val="-3.88886252083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8.96540201945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337221.3</c:v>
                </c:pt>
                <c:pt idx="1">
                  <c:v>29592.6</c:v>
                </c:pt>
                <c:pt idx="2">
                  <c:v>902957.9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4D-40FC-83FC-BDB4E8BC8B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59490520880062E-2"/>
                  <c:y val="-4.075182736114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2781397620067E-2"/>
                  <c:y val="-3.260146188891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63221268192263E-2"/>
                  <c:y val="-7.115109237010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361625</c:v>
                </c:pt>
                <c:pt idx="1">
                  <c:v>28913.7</c:v>
                </c:pt>
                <c:pt idx="2">
                  <c:v>694998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4D-40FC-83FC-BDB4E8BC8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20650240"/>
        <c:axId val="102067584"/>
        <c:axId val="78109184"/>
      </c:bar3DChart>
      <c:catAx>
        <c:axId val="12065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067584"/>
        <c:crosses val="autoZero"/>
        <c:auto val="1"/>
        <c:lblAlgn val="ctr"/>
        <c:lblOffset val="100"/>
        <c:noMultiLvlLbl val="0"/>
      </c:catAx>
      <c:valAx>
        <c:axId val="10206758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20650240"/>
        <c:crosses val="autoZero"/>
        <c:crossBetween val="between"/>
      </c:valAx>
      <c:serAx>
        <c:axId val="78109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0675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2227937026761151E-3"/>
          <c:w val="0.80612530051390663"/>
          <c:h val="0.99377714149367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58"/>
          <c:dPt>
            <c:idx val="0"/>
            <c:bubble3D val="0"/>
            <c:explosion val="23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22-44F3-905F-CE269F414E2D}"/>
              </c:ext>
            </c:extLst>
          </c:dPt>
          <c:dPt>
            <c:idx val="1"/>
            <c:bubble3D val="0"/>
            <c:explosion val="36"/>
          </c:dPt>
          <c:dPt>
            <c:idx val="2"/>
            <c:bubble3D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22-44F3-905F-CE269F414E2D}"/>
              </c:ext>
            </c:extLst>
          </c:dPt>
          <c:dPt>
            <c:idx val="3"/>
            <c:bubble3D val="0"/>
            <c:explosion val="67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22-44F3-905F-CE269F414E2D}"/>
              </c:ext>
            </c:extLst>
          </c:dPt>
          <c:dPt>
            <c:idx val="4"/>
            <c:bubble3D val="0"/>
            <c:explosion val="76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22-44F3-905F-CE269F414E2D}"/>
              </c:ext>
            </c:extLst>
          </c:dPt>
          <c:dPt>
            <c:idx val="5"/>
            <c:bubble3D val="0"/>
            <c:explosion val="74"/>
          </c:dPt>
          <c:dPt>
            <c:idx val="6"/>
            <c:bubble3D val="0"/>
            <c:explosion val="77"/>
            <c:spPr>
              <a:solidFill>
                <a:srgbClr val="99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22-44F3-905F-CE269F414E2D}"/>
              </c:ext>
            </c:extLst>
          </c:dPt>
          <c:dPt>
            <c:idx val="7"/>
            <c:bubble3D val="0"/>
            <c:explosion val="7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22-44F3-905F-CE269F414E2D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22-44F3-905F-CE269F414E2D}"/>
              </c:ext>
            </c:extLst>
          </c:dPt>
          <c:dLbls>
            <c:dLbl>
              <c:idx val="0"/>
              <c:layout>
                <c:manualLayout>
                  <c:x val="-3.1624091840745161E-2"/>
                  <c:y val="5.6047510079315778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37756137713308E-2"/>
                  <c:y val="-8.1506575938260339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769346125336584E-2"/>
                  <c:y val="2.466098210728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983220007860725E-2"/>
                  <c:y val="-1.79352597143880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64963673629810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504382451706775E-2"/>
                  <c:y val="-5.156387167886564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9692711438678052E-2"/>
                  <c:y val="-1.793525971438805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8667066939686326E-2"/>
                  <c:y val="6.277340900035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использования имущества</c:v>
                </c:pt>
                <c:pt idx="4">
                  <c:v>Платежи при пользовании природными ресурсами</c:v>
                </c:pt>
                <c:pt idx="5">
                  <c:v>Доходы от оказания платных услуг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311155</c:v>
                </c:pt>
                <c:pt idx="1">
                  <c:v>46770.2</c:v>
                </c:pt>
                <c:pt idx="2">
                  <c:v>3699.8</c:v>
                </c:pt>
                <c:pt idx="3">
                  <c:v>16066.2</c:v>
                </c:pt>
                <c:pt idx="4">
                  <c:v>662.7</c:v>
                </c:pt>
                <c:pt idx="5">
                  <c:v>3406</c:v>
                </c:pt>
                <c:pt idx="6">
                  <c:v>3356.5</c:v>
                </c:pt>
                <c:pt idx="7">
                  <c:v>5422.3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B22-44F3-905F-CE269F414E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использования имущества</c:v>
                </c:pt>
                <c:pt idx="4">
                  <c:v>Платежи при пользовании природными ресурсами</c:v>
                </c:pt>
                <c:pt idx="5">
                  <c:v>Доходы от оказания платных услуг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0.79673282058858697</c:v>
                </c:pt>
                <c:pt idx="1">
                  <c:v>0.11975816993296694</c:v>
                </c:pt>
                <c:pt idx="2">
                  <c:v>9.4735809792985941E-3</c:v>
                </c:pt>
                <c:pt idx="3">
                  <c:v>4.1138560659929477E-2</c:v>
                </c:pt>
                <c:pt idx="4">
                  <c:v>1.6968868898267957E-3</c:v>
                </c:pt>
                <c:pt idx="5">
                  <c:v>8.7212867764449465E-3</c:v>
                </c:pt>
                <c:pt idx="6">
                  <c:v>8.5945387742623197E-3</c:v>
                </c:pt>
                <c:pt idx="7">
                  <c:v>1.388415539868392E-2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B22-44F3-905F-CE269F414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99644365988379"/>
          <c:y val="4.5546437975642132E-2"/>
          <c:w val="0.28040126252654995"/>
          <c:h val="0.89159109568354289"/>
        </c:manualLayout>
      </c:layout>
      <c:overlay val="0"/>
      <c:txPr>
        <a:bodyPr/>
        <a:lstStyle/>
        <a:p>
          <a:pPr>
            <a:defRPr sz="1600" b="1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2834645669319"/>
          <c:y val="4.4062500000000013E-3"/>
          <c:w val="0.51121013779527558"/>
          <c:h val="0.766815206692914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57-4CB0-BA7E-C4DE871FBC7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CB0-BA7E-C4DE871FBC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957-4CB0-BA7E-C4DE871FBC7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957-4CB0-BA7E-C4DE871FBC7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CB0-BA7E-C4DE871FBC72}"/>
              </c:ext>
            </c:extLst>
          </c:dPt>
          <c:dLbls>
            <c:dLbl>
              <c:idx val="0"/>
              <c:layout>
                <c:manualLayout>
                  <c:x val="-1.7844424439330323E-2"/>
                  <c:y val="-1.322960535670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4098684522351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239927981588979E-2"/>
                  <c:y val="-0.12557754331402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23992798158909E-2"/>
                  <c:y val="-0.11024671130587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3229605356705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294690.7</c:v>
                </c:pt>
                <c:pt idx="1">
                  <c:v>39196.699999999997</c:v>
                </c:pt>
                <c:pt idx="2">
                  <c:v>3333.9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57-4CB0-BA7E-C4DE871FB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8B-4DEC-85F0-712CB0650D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8B-4DEC-85F0-712CB0650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8B-4DEC-85F0-712CB0650D1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8B-4DEC-85F0-712CB0650D1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8B-4DEC-85F0-712CB0650D13}"/>
              </c:ext>
            </c:extLst>
          </c:dPt>
          <c:dLbls>
            <c:dLbl>
              <c:idx val="0"/>
              <c:layout>
                <c:manualLayout>
                  <c:x val="0"/>
                  <c:y val="-1.6263586451938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145759379731864E-2"/>
                  <c:y val="-0.14906698574269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933497166055372E-2"/>
                  <c:y val="-0.12313858313610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123856333158693E-3"/>
                  <c:y val="-0.12081521364297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311155</c:v>
                </c:pt>
                <c:pt idx="1">
                  <c:v>46770.2</c:v>
                </c:pt>
                <c:pt idx="2">
                  <c:v>3699.8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F8B-4DEC-85F0-712CB065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2834645669319"/>
          <c:y val="4.4062500000000013E-3"/>
          <c:w val="0.51121013779527558"/>
          <c:h val="0.766815206692914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57-4CB0-BA7E-C4DE871FBC7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CB0-BA7E-C4DE871FBC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957-4CB0-BA7E-C4DE871FBC7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957-4CB0-BA7E-C4DE871FBC7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CB0-BA7E-C4DE871FBC72}"/>
              </c:ext>
            </c:extLst>
          </c:dPt>
          <c:dLbls>
            <c:dLbl>
              <c:idx val="0"/>
              <c:layout>
                <c:manualLayout>
                  <c:x val="-1.7844424439330323E-2"/>
                  <c:y val="-1.322960535670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575449528450553E-2"/>
                  <c:y val="6.992795045246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437679752718434E-2"/>
                  <c:y val="3.707866307140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35989197238358E-2"/>
                  <c:y val="-6.344818945686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3229605356705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(аренда)</c:v>
                </c:pt>
                <c:pt idx="1">
                  <c:v>Платежи при пользовании природными ресурсами</c:v>
                </c:pt>
                <c:pt idx="2">
                  <c:v>Доходы от платных услуг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16730.3</c:v>
                </c:pt>
                <c:pt idx="1">
                  <c:v>3028.4</c:v>
                </c:pt>
                <c:pt idx="2">
                  <c:v>1569.6</c:v>
                </c:pt>
                <c:pt idx="3">
                  <c:v>3488.9</c:v>
                </c:pt>
                <c:pt idx="4">
                  <c:v>4776.8999999999996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57-4CB0-BA7E-C4DE871FB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B437B-FB65-4C4D-A938-A68E6766613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473C6-B212-450E-B84E-7E5EF418E69F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Социально</a:t>
          </a:r>
          <a:r>
            <a:rPr lang="ru-RU" sz="2000" dirty="0" smtClean="0"/>
            <a:t> </a:t>
          </a:r>
          <a:r>
            <a:rPr lang="ru-RU" sz="2000" dirty="0" smtClean="0">
              <a:solidFill>
                <a:schemeClr val="tx1"/>
              </a:solidFill>
            </a:rPr>
            <a:t>направленный бюджет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20398-98E0-4A2D-A084-128D1829A274}" type="parTrans" cxnId="{143E724D-AED3-4688-80AA-48E599826A29}">
      <dgm:prSet/>
      <dgm:spPr/>
      <dgm:t>
        <a:bodyPr/>
        <a:lstStyle/>
        <a:p>
          <a:endParaRPr lang="ru-RU"/>
        </a:p>
      </dgm:t>
    </dgm:pt>
    <dgm:pt modelId="{65A233B0-5929-4C31-BD16-C696D69AFCB1}" type="sibTrans" cxnId="{143E724D-AED3-4688-80AA-48E599826A29}">
      <dgm:prSet/>
      <dgm:spPr/>
      <dgm:t>
        <a:bodyPr/>
        <a:lstStyle/>
        <a:p>
          <a:endParaRPr lang="ru-RU"/>
        </a:p>
      </dgm:t>
    </dgm:pt>
    <dgm:pt modelId="{490DAB27-0C1B-4257-86E5-58AD35D8EFBB}" type="pres">
      <dgm:prSet presAssocID="{D70B437B-FB65-4C4D-A938-A68E67666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117D8-8664-49F3-BE1F-CBD812547B0F}" type="pres">
      <dgm:prSet presAssocID="{445473C6-B212-450E-B84E-7E5EF418E69F}" presName="node" presStyleLbl="node1" presStyleIdx="0" presStyleCnt="1" custScaleX="730125" custScaleY="184704" custLinFactX="-100000" custLinFactNeighborX="-197035" custLinFactNeighborY="-1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E724D-AED3-4688-80AA-48E599826A29}" srcId="{D70B437B-FB65-4C4D-A938-A68E6766613B}" destId="{445473C6-B212-450E-B84E-7E5EF418E69F}" srcOrd="0" destOrd="0" parTransId="{D7320398-98E0-4A2D-A084-128D1829A274}" sibTransId="{65A233B0-5929-4C31-BD16-C696D69AFCB1}"/>
    <dgm:cxn modelId="{0464553F-74F6-481A-A36E-867F5FC4E0FC}" type="presOf" srcId="{D70B437B-FB65-4C4D-A938-A68E6766613B}" destId="{490DAB27-0C1B-4257-86E5-58AD35D8EFBB}" srcOrd="0" destOrd="0" presId="urn:microsoft.com/office/officeart/2005/8/layout/default#1"/>
    <dgm:cxn modelId="{6ADF53BA-DA4E-4CDC-B1ED-52D203E415DE}" type="presOf" srcId="{445473C6-B212-450E-B84E-7E5EF418E69F}" destId="{BB1117D8-8664-49F3-BE1F-CBD812547B0F}" srcOrd="0" destOrd="0" presId="urn:microsoft.com/office/officeart/2005/8/layout/default#1"/>
    <dgm:cxn modelId="{5E69B6F2-4491-4237-91F6-17F8148BDAD4}" type="presParOf" srcId="{490DAB27-0C1B-4257-86E5-58AD35D8EFBB}" destId="{BB1117D8-8664-49F3-BE1F-CBD812547B0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B437B-FB65-4C4D-A938-A68E6766613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DAB27-0C1B-4257-86E5-58AD35D8EFBB}" type="pres">
      <dgm:prSet presAssocID="{D70B437B-FB65-4C4D-A938-A68E67666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B61F5-7AB9-4584-9F63-1BBDC3B4E05B}" type="presOf" srcId="{D70B437B-FB65-4C4D-A938-A68E6766613B}" destId="{490DAB27-0C1B-4257-86E5-58AD35D8EFBB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17D8-8664-49F3-BE1F-CBD812547B0F}">
      <dsp:nvSpPr>
        <dsp:cNvPr id="0" name=""/>
        <dsp:cNvSpPr/>
      </dsp:nvSpPr>
      <dsp:spPr>
        <a:xfrm>
          <a:off x="0" y="1528"/>
          <a:ext cx="4563851" cy="692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Социально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chemeClr val="tx1"/>
              </a:solidFill>
            </a:rPr>
            <a:t>направленный бюджет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8"/>
        <a:ext cx="4563851" cy="69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0.20432</cdr:x>
      <cdr:y>0.55671</cdr:y>
    </cdr:from>
    <cdr:to>
      <cdr:x>0.33768</cdr:x>
      <cdr:y>0.66956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4763" y="2262469"/>
          <a:ext cx="1080120" cy="45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100,1 %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0.25703</cdr:x>
      <cdr:y>0</cdr:y>
    </cdr:from>
    <cdr:to>
      <cdr:x>0.36703</cdr:x>
      <cdr:y>0.15883</cdr:y>
    </cdr:to>
    <cdr:pic>
      <cdr:nvPicPr>
        <cdr:cNvPr id="3" name="Picture 2" descr="http://podadm.ru.opt-images.1c-bitrix-cdn.ru/images/coats/user/coat.png?1416318523442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24136" y="-260648"/>
          <a:ext cx="523875" cy="65722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0.38038</cdr:x>
      <cdr:y>0.32025</cdr:y>
    </cdr:from>
    <cdr:to>
      <cdr:x>0.54822</cdr:x>
      <cdr:y>0.479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7210" y="1738162"/>
          <a:ext cx="1194507" cy="861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337 221,3</a:t>
          </a:r>
        </a:p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0.39404</cdr:x>
      <cdr:y>0.32025</cdr:y>
    </cdr:from>
    <cdr:to>
      <cdr:x>0.52252</cdr:x>
      <cdr:y>0.479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4419" y="1844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29 592,6 </a:t>
          </a:r>
        </a:p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0.27166</cdr:x>
      <cdr:y>0.53813</cdr:y>
    </cdr:from>
    <cdr:to>
      <cdr:x>0.41146</cdr:x>
      <cdr:y>0.73996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104" y="2185304"/>
          <a:ext cx="864096" cy="819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90,4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0.14208</cdr:x>
      <cdr:y>0.55671</cdr:y>
    </cdr:from>
    <cdr:to>
      <cdr:x>0.33768</cdr:x>
      <cdr:y>0.66956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0708" y="2262469"/>
          <a:ext cx="1584154" cy="458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0.22679</cdr:x>
      <cdr:y>0</cdr:y>
    </cdr:from>
    <cdr:to>
      <cdr:x>0.34775</cdr:x>
      <cdr:y>0.19335</cdr:y>
    </cdr:to>
    <cdr:pic>
      <cdr:nvPicPr>
        <cdr:cNvPr id="4" name="Picture 3" descr="герб подпорожь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lum contrast="40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80120" y="-260648"/>
          <a:ext cx="576064" cy="800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0.39981</cdr:x>
      <cdr:y>0.63442</cdr:y>
    </cdr:from>
    <cdr:to>
      <cdr:x>0.48135</cdr:x>
      <cdr:y>0.73996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1192" y="2576322"/>
          <a:ext cx="504056" cy="42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24570-447A-4A2E-88B7-38ABBF6D844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EEC08-B2D2-42A2-9D05-CA6C34B6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F64F7B-E193-4040-8F85-E38F7DBE0D54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1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C9A70-B6DC-4D72-AAFE-7BBE0E06B995}" type="slidenum">
              <a:rPr lang="ru-RU" altLang="ru-RU" smtClean="0">
                <a:latin typeface="Calibri" panose="020F0502020204030204" pitchFamily="34" charset="0"/>
              </a:rPr>
              <a:pPr/>
              <a:t>17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2075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87485-682D-43EC-9E7D-984E839AB708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8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EB8C5-313E-426C-B718-C45608C0505A}" type="slidenum">
              <a:rPr lang="ru-RU" altLang="ru-RU" smtClean="0">
                <a:latin typeface="Calibri" panose="020F0502020204030204" pitchFamily="34" charset="0"/>
              </a:rPr>
              <a:pPr/>
              <a:t>20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9E4984-E4D9-4FEA-88F3-DD5E32795E65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3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C9A70-B6DC-4D72-AAFE-7BBE0E06B995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53F79-9C4E-44DF-92C8-58AF432BCEF4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0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53F79-9C4E-44DF-92C8-58AF432BCEF4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4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2075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87485-682D-43EC-9E7D-984E839AB708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8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EB8C5-313E-426C-B718-C45608C0505A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546BFE-F4EE-403D-B70D-A72277AC5669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6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9E4984-E4D9-4FEA-88F3-DD5E32795E65}" type="slidenum">
              <a:rPr lang="ru-RU" altLang="ru-RU" smtClean="0">
                <a:latin typeface="Calibri" panose="020F0502020204030204" pitchFamily="34" charset="0"/>
              </a:rPr>
              <a:pPr/>
              <a:t>16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4835-6F03-4B1C-83DD-96E1AEE6A2D6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4F11-E65C-4583-A52B-320044159092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C146-5ED4-4CE0-8E82-682DF92BC47B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F748D-1F0C-4F2B-B1AF-D78409B9DDCB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2251-09F0-4F16-BB8D-ACF8FD770D78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308F-1205-42A6-BCC4-3D2A3B90C17D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7A39-2AB7-4018-B559-3EF2F925131D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05981-D548-4701-AEE9-AF859923063F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E70E-1B3B-4C6B-B1AC-CF389B7B0011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A9DF-E748-4B91-8033-F958344E905D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4234-D02C-43BB-996A-867035217C84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chart" Target="../charts/chart14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10" Type="http://schemas.openxmlformats.org/officeDocument/2006/relationships/chart" Target="../charts/chart15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6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854" y="1635513"/>
            <a:ext cx="8991600" cy="28956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исполнения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Подпорожского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района, Подпорожского городского поселения за 2019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4572000" y="4929198"/>
            <a:ext cx="4405314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председатель Комитета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 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Е.В.Акинфова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герб подпорожье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50" y="229014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44234"/>
              </p:ext>
            </p:extLst>
          </p:nvPr>
        </p:nvGraphicFramePr>
        <p:xfrm>
          <a:off x="5076056" y="1981201"/>
          <a:ext cx="410113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9906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структура расходов бюджета, тыс. рублей</a:t>
            </a:r>
          </a:p>
        </p:txBody>
      </p:sp>
      <p:pic>
        <p:nvPicPr>
          <p:cNvPr id="286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5" y="4864228"/>
            <a:ext cx="1151482" cy="7365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33658684"/>
              </p:ext>
            </p:extLst>
          </p:nvPr>
        </p:nvGraphicFramePr>
        <p:xfrm>
          <a:off x="4419600" y="5805264"/>
          <a:ext cx="4572000" cy="80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759132"/>
              </p:ext>
            </p:extLst>
          </p:nvPr>
        </p:nvGraphicFramePr>
        <p:xfrm>
          <a:off x="1403648" y="1106049"/>
          <a:ext cx="4464496" cy="57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7" name="Рисунок 16" descr="http://o-gorodok.minsk.edu.by/ru/sm_full.aspx?guid=1719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5" y="908721"/>
            <a:ext cx="128476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8468" y="1556792"/>
            <a:ext cx="1324703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5344" y="2131546"/>
            <a:ext cx="1065657" cy="576064"/>
          </a:xfrm>
          <a:prstGeom prst="rect">
            <a:avLst/>
          </a:prstGeom>
        </p:spPr>
      </p:pic>
      <p:pic>
        <p:nvPicPr>
          <p:cNvPr id="15" name="Рисунок 14" descr="https://exitpro.com/wp-content/uploads/2015/08/quality-500950_1280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78164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8" y="3933056"/>
            <a:ext cx="1065656" cy="5040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1745" y="2708920"/>
            <a:ext cx="1441009" cy="5841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0851" y="3326498"/>
            <a:ext cx="1262048" cy="4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77199" cy="1295400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Расходы  в разрезе муниципальных программ, тыс. рублей</a:t>
            </a:r>
            <a:endParaRPr lang="ru-RU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98483"/>
              </p:ext>
            </p:extLst>
          </p:nvPr>
        </p:nvGraphicFramePr>
        <p:xfrm>
          <a:off x="2051720" y="1196752"/>
          <a:ext cx="7176381" cy="557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405">
                  <a:extLst>
                    <a:ext uri="{9D8B030D-6E8A-4147-A177-3AD203B41FA5}">
                      <a16:colId xmlns="" xmlns:a16="http://schemas.microsoft.com/office/drawing/2014/main" val="2135096856"/>
                    </a:ext>
                  </a:extLst>
                </a:gridCol>
                <a:gridCol w="1167897">
                  <a:extLst>
                    <a:ext uri="{9D8B030D-6E8A-4147-A177-3AD203B41FA5}">
                      <a16:colId xmlns="" xmlns:a16="http://schemas.microsoft.com/office/drawing/2014/main" val="1024377661"/>
                    </a:ext>
                  </a:extLst>
                </a:gridCol>
                <a:gridCol w="1029079">
                  <a:extLst>
                    <a:ext uri="{9D8B030D-6E8A-4147-A177-3AD203B41FA5}">
                      <a16:colId xmlns="" xmlns:a16="http://schemas.microsoft.com/office/drawing/2014/main" val="370111883"/>
                    </a:ext>
                  </a:extLst>
                </a:gridCol>
              </a:tblGrid>
              <a:tr h="3851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7928216"/>
                  </a:ext>
                </a:extLst>
              </a:tr>
              <a:tr h="2068716">
                <a:tc>
                  <a:txBody>
                    <a:bodyPr/>
                    <a:lstStyle/>
                    <a:p>
                      <a:pPr marL="228600" indent="-228600" algn="l">
                        <a:buFontTx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</a:t>
                      </a:r>
                    </a:p>
                    <a:p>
                      <a:pPr marL="228600" indent="-228600" algn="l">
                        <a:buFontTx/>
                        <a:buAutoNum type="arabicPeriod"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Развитие молодежной политики, физической культуры и спорта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транспортного обслуживания населения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Исполнение гос. полномочий по опеке и попечительству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3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Безопасность Подпорожского муниципального района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3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Энергосбережение и повышение энергоэффективности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142 662,6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21 162,2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20 071,9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33 614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6 536,9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1 677,6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386100"/>
                  </a:ext>
                </a:extLst>
              </a:tr>
              <a:tr h="974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Экономическое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 Подпорожского района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3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Управление муниципальной собственностью и земельными  ресурсами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088,4</a:t>
                      </a:r>
                      <a:endParaRPr lang="ru-RU" sz="13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3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877,3</a:t>
                      </a:r>
                      <a:endParaRPr lang="ru-RU" sz="13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3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96199"/>
                  </a:ext>
                </a:extLst>
              </a:tr>
              <a:tr h="1316523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Современное образование</a:t>
                      </a:r>
                    </a:p>
                    <a:p>
                      <a:pPr algn="l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10.Устойчивое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общественное развитие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711 517,7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1847062"/>
                  </a:ext>
                </a:extLst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0" y="1774479"/>
            <a:ext cx="1955549" cy="1038309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1 057 322,4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0" y="3213980"/>
            <a:ext cx="1955549" cy="1111845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89,3 %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99176" y="4952246"/>
            <a:ext cx="325925" cy="289710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35390" y="5404919"/>
            <a:ext cx="325925" cy="28065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235390" y="5848539"/>
            <a:ext cx="325925" cy="25349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00959" y="4518956"/>
            <a:ext cx="165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исполнения: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316" y="4952247"/>
            <a:ext cx="1186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Более 95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315" y="5400393"/>
            <a:ext cx="1186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 90 до 95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316" y="5848539"/>
            <a:ext cx="109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1200" dirty="0" smtClean="0"/>
              <a:t> 90</a:t>
            </a:r>
            <a:endParaRPr lang="ru-RU" sz="1200" dirty="0"/>
          </a:p>
        </p:txBody>
      </p:sp>
      <p:pic>
        <p:nvPicPr>
          <p:cNvPr id="1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Ð°ÑÑÐ¸Ð½ÐºÐ¸ Ð¿Ð¾ Ð·Ð°Ð¿ÑÐ¾ÑÑ ÐºÐ°ÑÑÐ¸Ð½ÐºÐ¸ Ð±ÑÐ´Ð¶ÐµÑ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29" y="4698749"/>
            <a:ext cx="2544022" cy="206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0599" y="131764"/>
            <a:ext cx="8090027" cy="10112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заработной платы в соответствии с Указом Президента РФ от 12 мая 2012 года № 567 работников Подпорожского муниципального района за 2019 г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304802" y="1367073"/>
            <a:ext cx="8254408" cy="5395866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latin typeface="+mj-lt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учреждений дополнительного образования –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46 252,8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исполнение «Указов»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заработной платы к 2018 г. –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общеобразовательных учреждений –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42 897,2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исполнение «Указов»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рост заработной платы к 2018 году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107 %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дошкольных образовательных учреждений - 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35 994,4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«Указов»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рост заработной платы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2018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106 %</a:t>
            </a:r>
            <a:endParaRPr lang="ru-RU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00200" y="74831"/>
            <a:ext cx="7010400" cy="14719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объёма финансовой помощи поселениям,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89893657"/>
              </p:ext>
            </p:extLst>
          </p:nvPr>
        </p:nvGraphicFramePr>
        <p:xfrm>
          <a:off x="0" y="1142984"/>
          <a:ext cx="9554563" cy="513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ÐÐ°ÑÑÐ¸Ð½ÐºÐ¸ Ð¿Ð¾ Ð·Ð°Ð¿ÑÐ¾ÑÑ ÐºÐ°ÑÑÐ¸Ð½ÐºÐ¸ Ð´Ð»Ñ Ð¿ÑÐµÐ·ÐµÐ½ÑÐ°ÑÐ¸Ð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57" y="3107382"/>
            <a:ext cx="2691169" cy="208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2996" y="192723"/>
            <a:ext cx="8915400" cy="1408832"/>
          </a:xfrm>
          <a:prstGeom prst="rect">
            <a:avLst/>
          </a:prstGeom>
          <a:effectLst/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6210253"/>
              </p:ext>
            </p:extLst>
          </p:nvPr>
        </p:nvGraphicFramePr>
        <p:xfrm>
          <a:off x="428596" y="1428736"/>
          <a:ext cx="7686394" cy="279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61126"/>
              </p:ext>
            </p:extLst>
          </p:nvPr>
        </p:nvGraphicFramePr>
        <p:xfrm>
          <a:off x="1928794" y="4357694"/>
          <a:ext cx="7106970" cy="2143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1394">
                  <a:extLst>
                    <a:ext uri="{9D8B030D-6E8A-4147-A177-3AD203B41FA5}">
                      <a16:colId xmlns="" xmlns:a16="http://schemas.microsoft.com/office/drawing/2014/main" val="1499324718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304613284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2697658580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1518801182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2169415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исполнения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213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269 408,7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259 774,9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+ 9 633,8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280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283 316,2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Times New Roman" panose="02020603050405020304" pitchFamily="18" charset="0"/>
                        </a:rPr>
                        <a:t>242 466,0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- 40850,2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14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Дефицит/</a:t>
                      </a:r>
                    </a:p>
                    <a:p>
                      <a:pPr algn="ctr"/>
                      <a:r>
                        <a:rPr lang="ru-RU" sz="1600" dirty="0" smtClean="0"/>
                        <a:t>Профицит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-13 907,5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17 308,9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4884658"/>
                  </a:ext>
                </a:extLst>
              </a:tr>
            </a:tbl>
          </a:graphicData>
        </a:graphic>
      </p:graphicFrame>
      <p:pic>
        <p:nvPicPr>
          <p:cNvPr id="14" name="Рисунок 13" descr="http://clipartsign.com/upload/2016/06/04/pile-of-coins-picture-clipar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герб подпорожье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4532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2018-2019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284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32869064"/>
              </p:ext>
            </p:extLst>
          </p:nvPr>
        </p:nvGraphicFramePr>
        <p:xfrm>
          <a:off x="1045029" y="1928802"/>
          <a:ext cx="80989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444209" y="4301344"/>
            <a:ext cx="936103" cy="3485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герб подпорожье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692219"/>
              </p:ext>
            </p:extLst>
          </p:nvPr>
        </p:nvGraphicFramePr>
        <p:xfrm>
          <a:off x="-900608" y="260648"/>
          <a:ext cx="4762625" cy="413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101965"/>
              </p:ext>
            </p:extLst>
          </p:nvPr>
        </p:nvGraphicFramePr>
        <p:xfrm>
          <a:off x="1907704" y="0"/>
          <a:ext cx="6932645" cy="57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362200" y="-76200"/>
            <a:ext cx="624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городского поселения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89218075"/>
              </p:ext>
            </p:extLst>
          </p:nvPr>
        </p:nvGraphicFramePr>
        <p:xfrm>
          <a:off x="285720" y="2571744"/>
          <a:ext cx="9237306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1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71628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131506"/>
              </p:ext>
            </p:extLst>
          </p:nvPr>
        </p:nvGraphicFramePr>
        <p:xfrm>
          <a:off x="-747131" y="1193181"/>
          <a:ext cx="10039814" cy="566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6876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9342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Безвозмездные поступления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2018-19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449237"/>
              </p:ext>
            </p:extLst>
          </p:nvPr>
        </p:nvGraphicFramePr>
        <p:xfrm>
          <a:off x="669852" y="990601"/>
          <a:ext cx="8591106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Выгнутая вправо стрелка 6"/>
          <p:cNvSpPr/>
          <p:nvPr/>
        </p:nvSpPr>
        <p:spPr>
          <a:xfrm flipH="1">
            <a:off x="159593" y="2089772"/>
            <a:ext cx="2172832" cy="301480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762" y="4285974"/>
            <a:ext cx="112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+64170,1</a:t>
            </a:r>
          </a:p>
        </p:txBody>
      </p:sp>
      <p:pic>
        <p:nvPicPr>
          <p:cNvPr id="9" name="Рисунок 8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" y="4756876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60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7664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2018-2019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310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5" y="525377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24829489"/>
              </p:ext>
            </p:extLst>
          </p:nvPr>
        </p:nvGraphicFramePr>
        <p:xfrm>
          <a:off x="228600" y="2148821"/>
          <a:ext cx="6180991" cy="406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860032" y="4511809"/>
            <a:ext cx="837383" cy="5539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91559271"/>
              </p:ext>
            </p:extLst>
          </p:nvPr>
        </p:nvGraphicFramePr>
        <p:xfrm>
          <a:off x="5697415" y="1738095"/>
          <a:ext cx="3446585" cy="505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98675" y="3793817"/>
            <a:ext cx="10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2019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242 466,0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04056" cy="7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2996" y="192723"/>
            <a:ext cx="8915400" cy="1408832"/>
          </a:xfrm>
          <a:prstGeom prst="rect">
            <a:avLst/>
          </a:prstGeom>
          <a:effectLst/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4734046"/>
              </p:ext>
            </p:extLst>
          </p:nvPr>
        </p:nvGraphicFramePr>
        <p:xfrm>
          <a:off x="428596" y="1428736"/>
          <a:ext cx="7686394" cy="279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55463"/>
              </p:ext>
            </p:extLst>
          </p:nvPr>
        </p:nvGraphicFramePr>
        <p:xfrm>
          <a:off x="1928794" y="4357694"/>
          <a:ext cx="7106970" cy="2143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1394">
                  <a:extLst>
                    <a:ext uri="{9D8B030D-6E8A-4147-A177-3AD203B41FA5}">
                      <a16:colId xmlns="" xmlns:a16="http://schemas.microsoft.com/office/drawing/2014/main" val="1499324718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304613284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2697658580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1518801182"/>
                    </a:ext>
                  </a:extLst>
                </a:gridCol>
                <a:gridCol w="1421394">
                  <a:extLst>
                    <a:ext uri="{9D8B030D-6E8A-4147-A177-3AD203B41FA5}">
                      <a16:colId xmlns="" xmlns:a16="http://schemas.microsoft.com/office/drawing/2014/main" val="2169415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исполнения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213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1 076 263,4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1 085 536,6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+ 9 273,2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280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1 184 897,9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Times New Roman" panose="02020603050405020304" pitchFamily="18" charset="0"/>
                        </a:rPr>
                        <a:t>1 057 322,4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- 127</a:t>
                      </a:r>
                      <a:r>
                        <a:rPr lang="ru-RU" baseline="0" dirty="0" smtClean="0"/>
                        <a:t> 575,5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14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Дефицит/</a:t>
                      </a:r>
                    </a:p>
                    <a:p>
                      <a:pPr algn="ctr"/>
                      <a:r>
                        <a:rPr lang="ru-RU" sz="1600" dirty="0" smtClean="0"/>
                        <a:t>Профицит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-108 634,5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28 214,2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4884658"/>
                  </a:ext>
                </a:extLst>
              </a:tr>
            </a:tbl>
          </a:graphicData>
        </a:graphic>
      </p:graphicFrame>
      <p:pic>
        <p:nvPicPr>
          <p:cNvPr id="14" name="Рисунок 13" descr="http://clipartsign.com/upload/2016/06/04/pile-of-coins-picture-clipar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188612"/>
              </p:ext>
            </p:extLst>
          </p:nvPr>
        </p:nvGraphicFramePr>
        <p:xfrm>
          <a:off x="4860032" y="1988840"/>
          <a:ext cx="410113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908720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структура расходов бюджета, тыс. рублей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623798653"/>
              </p:ext>
            </p:extLst>
          </p:nvPr>
        </p:nvGraphicFramePr>
        <p:xfrm>
          <a:off x="4419600" y="5805264"/>
          <a:ext cx="4572000" cy="80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826610"/>
              </p:ext>
            </p:extLst>
          </p:nvPr>
        </p:nvGraphicFramePr>
        <p:xfrm>
          <a:off x="395536" y="993533"/>
          <a:ext cx="4464496" cy="582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0" name="Picture 3" descr="герб подпорожье"/>
          <p:cNvPicPr>
            <a:picLocks noChangeAspect="1" noChangeArrowheads="1"/>
          </p:cNvPicPr>
          <p:nvPr/>
        </p:nvPicPr>
        <p:blipFill>
          <a:blip r:embed="rId10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77199" cy="1295400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Расходы  в разрезе муниципальных программ, тыс. рублей</a:t>
            </a:r>
            <a:endParaRPr lang="ru-RU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142203"/>
              </p:ext>
            </p:extLst>
          </p:nvPr>
        </p:nvGraphicFramePr>
        <p:xfrm>
          <a:off x="2051720" y="1976404"/>
          <a:ext cx="717638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405">
                  <a:extLst>
                    <a:ext uri="{9D8B030D-6E8A-4147-A177-3AD203B41FA5}">
                      <a16:colId xmlns="" xmlns:a16="http://schemas.microsoft.com/office/drawing/2014/main" val="2135096856"/>
                    </a:ext>
                  </a:extLst>
                </a:gridCol>
                <a:gridCol w="1167897">
                  <a:extLst>
                    <a:ext uri="{9D8B030D-6E8A-4147-A177-3AD203B41FA5}">
                      <a16:colId xmlns="" xmlns:a16="http://schemas.microsoft.com/office/drawing/2014/main" val="1024377661"/>
                    </a:ext>
                  </a:extLst>
                </a:gridCol>
                <a:gridCol w="1029079">
                  <a:extLst>
                    <a:ext uri="{9D8B030D-6E8A-4147-A177-3AD203B41FA5}">
                      <a16:colId xmlns="" xmlns:a16="http://schemas.microsoft.com/office/drawing/2014/main" val="370111883"/>
                    </a:ext>
                  </a:extLst>
                </a:gridCol>
              </a:tblGrid>
              <a:tr h="3851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7928216"/>
                  </a:ext>
                </a:extLst>
              </a:tr>
              <a:tr h="1571460">
                <a:tc>
                  <a:txBody>
                    <a:bodyPr/>
                    <a:lstStyle/>
                    <a:p>
                      <a:pPr marL="228600" indent="-228600" algn="l">
                        <a:buFontTx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транспортного обслуживания населения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Содействие развитию малого и среднего предпринимательства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Развитие частей территории города Подпорожье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Культура в Подпорожском городском поселении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Развитие автомобильных дорог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Развитие части территории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 Благоустройство территории МО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24 635,4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34 728,3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64 797,4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2 704,2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36 575,4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386100"/>
                  </a:ext>
                </a:extLst>
              </a:tr>
              <a:tr h="273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3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196199"/>
                  </a:ext>
                </a:extLst>
              </a:tr>
              <a:tr h="1316523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Управление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 собственностью и земельными ресурсами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 Развитие молодежной политики, физкультуры и спорта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Безопасность Подпорожского городского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Обеспечение устойчивого функционирования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развития     коммунальной и инженерной инфраструктуры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Обеспечение качественным жильем граждан и улучшение жил. условий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308,4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1 240,2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210,8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42 507,2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1847062"/>
                  </a:ext>
                </a:extLst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0" y="1774479"/>
            <a:ext cx="1955549" cy="1038309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242 466,0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0" y="3213980"/>
            <a:ext cx="1955549" cy="1111845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89,5 %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99176" y="4952246"/>
            <a:ext cx="325925" cy="289710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35390" y="5404919"/>
            <a:ext cx="325925" cy="28065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235390" y="5848539"/>
            <a:ext cx="325925" cy="25349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00959" y="4518956"/>
            <a:ext cx="165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исполнения: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316" y="4952247"/>
            <a:ext cx="1186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Более 95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315" y="5400393"/>
            <a:ext cx="1186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 90 до 95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316" y="5848539"/>
            <a:ext cx="109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1200" dirty="0" smtClean="0"/>
              <a:t> 90</a:t>
            </a:r>
            <a:endParaRPr lang="ru-RU" sz="1200" dirty="0"/>
          </a:p>
        </p:txBody>
      </p:sp>
      <p:pic>
        <p:nvPicPr>
          <p:cNvPr id="18" name="Picture 3" descr="герб подпорожье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763000" cy="2057400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30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4532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2018-2019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284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8504706"/>
              </p:ext>
            </p:extLst>
          </p:nvPr>
        </p:nvGraphicFramePr>
        <p:xfrm>
          <a:off x="1045029" y="1928802"/>
          <a:ext cx="80989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444209" y="4301344"/>
            <a:ext cx="936103" cy="3485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100,9 %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833877"/>
              </p:ext>
            </p:extLst>
          </p:nvPr>
        </p:nvGraphicFramePr>
        <p:xfrm>
          <a:off x="-900608" y="260648"/>
          <a:ext cx="4762625" cy="413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530776"/>
              </p:ext>
            </p:extLst>
          </p:nvPr>
        </p:nvGraphicFramePr>
        <p:xfrm>
          <a:off x="1894114" y="1450"/>
          <a:ext cx="6932645" cy="57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362200" y="-76200"/>
            <a:ext cx="624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муниципального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16299450"/>
              </p:ext>
            </p:extLst>
          </p:nvPr>
        </p:nvGraphicFramePr>
        <p:xfrm>
          <a:off x="285720" y="2571744"/>
          <a:ext cx="9237306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02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71628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853273"/>
              </p:ext>
            </p:extLst>
          </p:nvPr>
        </p:nvGraphicFramePr>
        <p:xfrm>
          <a:off x="-747131" y="1193181"/>
          <a:ext cx="10039814" cy="566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" y="4756876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998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364644" y="6443924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58944967"/>
              </p:ext>
            </p:extLst>
          </p:nvPr>
        </p:nvGraphicFramePr>
        <p:xfrm>
          <a:off x="-871514" y="1173958"/>
          <a:ext cx="7117069" cy="542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10507750"/>
              </p:ext>
            </p:extLst>
          </p:nvPr>
        </p:nvGraphicFramePr>
        <p:xfrm>
          <a:off x="3548509" y="929005"/>
          <a:ext cx="6607465" cy="543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395042" y="2854105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361 625,0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506203" y="6445511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pic>
        <p:nvPicPr>
          <p:cNvPr id="13" name="Рисунок 12" descr="https://ruchki-optom.ru/img/12501160_192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8" y="4609449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364644" y="6443924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88202357"/>
              </p:ext>
            </p:extLst>
          </p:nvPr>
        </p:nvGraphicFramePr>
        <p:xfrm>
          <a:off x="-871514" y="1173958"/>
          <a:ext cx="7117069" cy="542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69268439"/>
              </p:ext>
            </p:extLst>
          </p:nvPr>
        </p:nvGraphicFramePr>
        <p:xfrm>
          <a:off x="3548509" y="919952"/>
          <a:ext cx="6607465" cy="543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395042" y="2854105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28 913,7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506203" y="6445511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pic>
        <p:nvPicPr>
          <p:cNvPr id="13" name="Рисунок 12" descr="https://ruchki-optom.ru/img/12501160_192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8" y="4609449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9342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Безвозмездные поступления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2018-19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872209"/>
              </p:ext>
            </p:extLst>
          </p:nvPr>
        </p:nvGraphicFramePr>
        <p:xfrm>
          <a:off x="669852" y="990601"/>
          <a:ext cx="8591106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Выгнутая вправо стрелка 6"/>
          <p:cNvSpPr/>
          <p:nvPr/>
        </p:nvSpPr>
        <p:spPr>
          <a:xfrm flipH="1">
            <a:off x="159593" y="2089772"/>
            <a:ext cx="2172832" cy="301480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762" y="4285974"/>
            <a:ext cx="112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-207 959,9</a:t>
            </a:r>
          </a:p>
        </p:txBody>
      </p:sp>
      <p:pic>
        <p:nvPicPr>
          <p:cNvPr id="9" name="Рисунок 8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" y="4756876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7664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2018-2019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310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5" y="525377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15555120"/>
              </p:ext>
            </p:extLst>
          </p:nvPr>
        </p:nvGraphicFramePr>
        <p:xfrm>
          <a:off x="228600" y="2148821"/>
          <a:ext cx="6180991" cy="406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860032" y="4511809"/>
            <a:ext cx="837383" cy="5539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89,2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05628713"/>
              </p:ext>
            </p:extLst>
          </p:nvPr>
        </p:nvGraphicFramePr>
        <p:xfrm>
          <a:off x="5697415" y="1738095"/>
          <a:ext cx="3446585" cy="505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98675" y="3793817"/>
            <a:ext cx="10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2019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1 057 322,4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Экран (4:3)</PresentationFormat>
  <Paragraphs>288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Итоги исполнения бюджетов  Подпорожского муниципального района, Подпорожского городского поселения за 2019 год  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в 2019 году, тыс. рублей</vt:lpstr>
      <vt:lpstr>Структура налоговых доходов  в 2018-2019 годах, тыс. рублей</vt:lpstr>
      <vt:lpstr>Структура неналоговых доходов  в 2018-2019 годах, тыс. рублей</vt:lpstr>
      <vt:lpstr>Безвозмездные поступления  в 2018-19 годах, тыс. рублей</vt:lpstr>
      <vt:lpstr>Презентация PowerPoint</vt:lpstr>
      <vt:lpstr>Динамика и структура расходов бюджета, тыс. рублей</vt:lpstr>
      <vt:lpstr>Расходы  в разрезе муниципальных программ, тыс. рублей</vt:lpstr>
      <vt:lpstr>Достижение целевых показателей заработной платы в соответствии с Указом Президента РФ от 12 мая 2012 года № 567 работников Подпорожского муниципального района за 2019 год </vt:lpstr>
      <vt:lpstr>Изменение объёма финансовой помощи поселениям, тыс. рублей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в 2019 году, тыс. рублей</vt:lpstr>
      <vt:lpstr>Безвозмездные поступления  в 2018-19 годах, тыс. рублей</vt:lpstr>
      <vt:lpstr>Презентация PowerPoint</vt:lpstr>
      <vt:lpstr>Динамика и структура расходов бюджета, тыс. рублей</vt:lpstr>
      <vt:lpstr>Расходы  в разрезе муниципальных программ, тыс. рублей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2020-03-05T14:29:45Z</dcterms:created>
  <dcterms:modified xsi:type="dcterms:W3CDTF">2020-03-16T09:51:29Z</dcterms:modified>
</cp:coreProperties>
</file>