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5" r:id="rId3"/>
    <p:sldId id="306" r:id="rId4"/>
    <p:sldId id="286" r:id="rId5"/>
    <p:sldId id="276" r:id="rId6"/>
    <p:sldId id="257" r:id="rId7"/>
    <p:sldId id="301" r:id="rId8"/>
    <p:sldId id="258" r:id="rId9"/>
    <p:sldId id="260" r:id="rId10"/>
    <p:sldId id="261" r:id="rId11"/>
    <p:sldId id="282" r:id="rId12"/>
    <p:sldId id="297" r:id="rId13"/>
    <p:sldId id="278" r:id="rId14"/>
    <p:sldId id="285" r:id="rId15"/>
    <p:sldId id="271" r:id="rId16"/>
    <p:sldId id="281" r:id="rId17"/>
    <p:sldId id="294" r:id="rId18"/>
    <p:sldId id="266" r:id="rId19"/>
    <p:sldId id="304" r:id="rId20"/>
    <p:sldId id="290" r:id="rId21"/>
    <p:sldId id="289" r:id="rId22"/>
    <p:sldId id="319" r:id="rId23"/>
    <p:sldId id="307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95" r:id="rId34"/>
    <p:sldId id="287" r:id="rId35"/>
    <p:sldId id="279" r:id="rId36"/>
    <p:sldId id="274" r:id="rId37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33CAA4-6D20-4904-AD61-4DE5EE9FA2B1}">
          <p14:sldIdLst>
            <p14:sldId id="256"/>
            <p14:sldId id="305"/>
            <p14:sldId id="306"/>
            <p14:sldId id="286"/>
            <p14:sldId id="276"/>
            <p14:sldId id="257"/>
            <p14:sldId id="301"/>
            <p14:sldId id="258"/>
            <p14:sldId id="260"/>
            <p14:sldId id="261"/>
            <p14:sldId id="282"/>
            <p14:sldId id="297"/>
            <p14:sldId id="278"/>
            <p14:sldId id="285"/>
            <p14:sldId id="271"/>
            <p14:sldId id="281"/>
            <p14:sldId id="294"/>
            <p14:sldId id="266"/>
            <p14:sldId id="304"/>
            <p14:sldId id="290"/>
            <p14:sldId id="289"/>
            <p14:sldId id="319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295"/>
            <p14:sldId id="287"/>
          </p14:sldIdLst>
        </p14:section>
        <p14:section name="Раздел без заголовка" id="{AA2136B1-622F-46C0-AD8E-8E42F74D39E8}">
          <p14:sldIdLst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08000"/>
    <a:srgbClr val="4F81BD"/>
    <a:srgbClr val="CC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848" autoAdjust="0"/>
  </p:normalViewPr>
  <p:slideViewPr>
    <p:cSldViewPr>
      <p:cViewPr varScale="1">
        <p:scale>
          <a:sx n="96" d="100"/>
          <a:sy n="96" d="100"/>
        </p:scale>
        <p:origin x="50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12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12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aseline="0" dirty="0">
                <a:solidFill>
                  <a:schemeClr val="tx1"/>
                </a:solidFill>
              </a:rPr>
              <a:t>Численность </a:t>
            </a:r>
            <a:r>
              <a:rPr lang="ru-RU" sz="1400" baseline="0" dirty="0" smtClean="0">
                <a:solidFill>
                  <a:schemeClr val="tx1"/>
                </a:solidFill>
              </a:rPr>
              <a:t>населения поселений, </a:t>
            </a:r>
            <a:r>
              <a:rPr lang="ru-RU" sz="1400" baseline="0" dirty="0">
                <a:solidFill>
                  <a:schemeClr val="tx1"/>
                </a:solidFill>
              </a:rPr>
              <a:t>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3677908093130611"/>
          <c:y val="0.19309809803268047"/>
          <c:w val="0.41931762971610126"/>
          <c:h val="0.641540696867014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Важинское городское поселение</c:v>
                </c:pt>
                <c:pt idx="1">
                  <c:v>Винницкое сельское поселение</c:v>
                </c:pt>
                <c:pt idx="2">
                  <c:v>Вознесенское городское поселение</c:v>
                </c:pt>
                <c:pt idx="3">
                  <c:v>Никольское городское поселение</c:v>
                </c:pt>
                <c:pt idx="4">
                  <c:v>Подпорожское городское поселение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2335</c:v>
                </c:pt>
                <c:pt idx="1">
                  <c:v>2551</c:v>
                </c:pt>
                <c:pt idx="2">
                  <c:v>2530</c:v>
                </c:pt>
                <c:pt idx="3">
                  <c:v>2683</c:v>
                </c:pt>
                <c:pt idx="4">
                  <c:v>16448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населения, чел.</c:v>
                      </c:pt>
                    </c:strCache>
                  </c:strRef>
                </c15:tx>
              </c15:filteredSeries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103328"/>
        <c:axId val="338103720"/>
      </c:barChart>
      <c:catAx>
        <c:axId val="338103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103720"/>
        <c:crosses val="autoZero"/>
        <c:auto val="1"/>
        <c:lblAlgn val="ctr"/>
        <c:lblOffset val="100"/>
        <c:noMultiLvlLbl val="0"/>
      </c:catAx>
      <c:valAx>
        <c:axId val="338103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3381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расходов в 2023 году</a:t>
            </a:r>
          </a:p>
        </c:rich>
      </c:tx>
      <c:layout>
        <c:manualLayout>
          <c:xMode val="edge"/>
          <c:yMode val="edge"/>
          <c:x val="0.10555753061711165"/>
          <c:y val="1.79764296451613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192098388301014E-3"/>
          <c:y val="0.29549403436048088"/>
          <c:w val="0.63576091183046568"/>
          <c:h val="0.58188286845500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МБТ бюджетам других уровней</c:v>
                </c:pt>
                <c:pt idx="3">
                  <c:v>Общегосударстенные вопросы</c:v>
                </c:pt>
                <c:pt idx="4">
                  <c:v>Жилищно-коммунальное хозяйство</c:v>
                </c:pt>
                <c:pt idx="5">
                  <c:v>Национальная безопасность</c:v>
                </c:pt>
                <c:pt idx="6">
                  <c:v>Средства массовой информации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0.67700000000000005</c:v>
                </c:pt>
                <c:pt idx="1">
                  <c:v>3.4000000000000002E-2</c:v>
                </c:pt>
                <c:pt idx="2">
                  <c:v>0.14000000000000001</c:v>
                </c:pt>
                <c:pt idx="3">
                  <c:v>9.5000000000000001E-2</c:v>
                </c:pt>
                <c:pt idx="4">
                  <c:v>4.3999999999999997E-2</c:v>
                </c:pt>
                <c:pt idx="5">
                  <c:v>8.9999999999999993E-3</c:v>
                </c:pt>
                <c:pt idx="6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04-49C7-8815-34F5CAF073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040624334026318"/>
          <c:y val="0.12333078656105606"/>
          <c:w val="0.36030353844658303"/>
          <c:h val="0.8591117380400356"/>
        </c:manualLayout>
      </c:layout>
      <c:overlay val="0"/>
      <c:txPr>
        <a:bodyPr/>
        <a:lstStyle/>
        <a:p>
          <a:pPr>
            <a:defRPr sz="13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9168407811317"/>
          <c:y val="1.9440360322958245E-3"/>
          <c:w val="0.64410830225169335"/>
          <c:h val="0.9167882887878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</c:v>
                </c:pt>
                <c:pt idx="1">
                  <c:v>КУЛЬТУРА, КИНЕМАТОГРАФИЯ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НАЦИОНАЛЬНАЯ ЭКОНОМИКА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МБТ ОБЩЕГО ХАРАКТЕРА БЮДЖЕТАМ БЮДЖЕТНОЙ СИСТЕМЫ РОССИЙСКОЙ ФЕДЕРАЦИИ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750</c:v>
                </c:pt>
                <c:pt idx="1">
                  <c:v>8600</c:v>
                </c:pt>
                <c:pt idx="2">
                  <c:v>10169</c:v>
                </c:pt>
                <c:pt idx="3">
                  <c:v>22104</c:v>
                </c:pt>
                <c:pt idx="4">
                  <c:v>29234.1</c:v>
                </c:pt>
                <c:pt idx="5">
                  <c:v>39297.1</c:v>
                </c:pt>
                <c:pt idx="6">
                  <c:v>103656.9</c:v>
                </c:pt>
                <c:pt idx="7">
                  <c:v>109261</c:v>
                </c:pt>
                <c:pt idx="8">
                  <c:v>165239.9</c:v>
                </c:pt>
                <c:pt idx="9">
                  <c:v>746170.1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3-A883-8BB4245D3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-1.1378664019410029E-2"/>
                  <c:y val="-2.2966120538926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</c:v>
                </c:pt>
                <c:pt idx="1">
                  <c:v>КУЛЬТУРА, КИНЕМАТОГРАФИЯ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НАЦИОНАЛЬНАЯ ЭКОНОМИКА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МБТ ОБЩЕГО ХАРАКТЕРА БЮДЖЕТАМ БЮДЖЕТНОЙ СИСТЕМЫ РОССИЙСКОЙ ФЕДЕРАЦИИ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Лист1!$C$2:$C$11</c:f>
              <c:numCache>
                <c:formatCode>#\ ##0.0</c:formatCode>
                <c:ptCount val="10"/>
                <c:pt idx="0">
                  <c:v>750</c:v>
                </c:pt>
                <c:pt idx="1">
                  <c:v>8600</c:v>
                </c:pt>
                <c:pt idx="2">
                  <c:v>12279.7</c:v>
                </c:pt>
                <c:pt idx="3">
                  <c:v>55400</c:v>
                </c:pt>
                <c:pt idx="4">
                  <c:v>33016.1</c:v>
                </c:pt>
                <c:pt idx="5">
                  <c:v>42876.7</c:v>
                </c:pt>
                <c:pt idx="6">
                  <c:v>106028.2</c:v>
                </c:pt>
                <c:pt idx="7">
                  <c:v>119373.3</c:v>
                </c:pt>
                <c:pt idx="8">
                  <c:v>177505</c:v>
                </c:pt>
                <c:pt idx="9">
                  <c:v>707200.3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3-49FF-93EF-FA5B8B61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916656"/>
        <c:axId val="342917048"/>
      </c:barChart>
      <c:catAx>
        <c:axId val="34291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2917048"/>
        <c:crosses val="autoZero"/>
        <c:auto val="1"/>
        <c:lblAlgn val="ctr"/>
        <c:lblOffset val="100"/>
        <c:noMultiLvlLbl val="0"/>
      </c:catAx>
      <c:valAx>
        <c:axId val="342917048"/>
        <c:scaling>
          <c:orientation val="minMax"/>
        </c:scaling>
        <c:delete val="1"/>
        <c:axPos val="b"/>
        <c:majorGridlines/>
        <c:numFmt formatCode="#\ ##0.0" sourceLinked="1"/>
        <c:majorTickMark val="out"/>
        <c:minorTickMark val="none"/>
        <c:tickLblPos val="none"/>
        <c:crossAx val="342916656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58493268496490136"/>
          <c:y val="0.68447262502757766"/>
          <c:w val="0.22190090625464268"/>
          <c:h val="9.6170816485777147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«Образование»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объем расходов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707 200,3</a:t>
            </a:r>
            <a:r>
              <a:rPr lang="ru-RU" sz="23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584876543209877"/>
          <c:y val="6.2898754071020828E-4"/>
        </c:manualLayout>
      </c:layout>
      <c:overlay val="0"/>
      <c:spPr>
        <a:effectLst>
          <a:outerShdw sx="1000" sy="1000" algn="ctr" rotWithShape="0">
            <a:srgbClr val="000000"/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7.9844706911636042E-3"/>
          <c:y val="0.24154026581316182"/>
          <c:w val="0.53192840478273551"/>
          <c:h val="0.683063617151153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«Образование» 707 200,3 тыс. руб.</c:v>
                </c:pt>
              </c:strCache>
            </c:strRef>
          </c:tx>
          <c:dLbls>
            <c:dLbl>
              <c:idx val="4"/>
              <c:layout>
                <c:manualLayout>
                  <c:x val="-9.9042845338777094E-2"/>
                  <c:y val="-8.98354414795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5803441236484E-3"/>
                  <c:y val="-5.752584032095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233461.4</c:v>
                </c:pt>
                <c:pt idx="1">
                  <c:v>300626.2</c:v>
                </c:pt>
                <c:pt idx="2">
                  <c:v>94319.3</c:v>
                </c:pt>
                <c:pt idx="3">
                  <c:v>483</c:v>
                </c:pt>
                <c:pt idx="4">
                  <c:v>14461</c:v>
                </c:pt>
                <c:pt idx="5">
                  <c:v>63849.4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71-43B9-AF24-CD2A53BD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826929619908622"/>
          <c:y val="0.16784511458776741"/>
          <c:w val="0.34086650627004955"/>
          <c:h val="0.83215488541223259"/>
        </c:manualLayout>
      </c:layout>
      <c:overlay val="0"/>
      <c:txPr>
        <a:bodyPr/>
        <a:lstStyle/>
        <a:p>
          <a:pPr>
            <a:defRPr sz="1600" kern="5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42398992704516E-2"/>
          <c:y val="2.9825144806590358E-2"/>
          <c:w val="0.89064531328877683"/>
          <c:h val="0.7504924553718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4122.5</c:v>
                </c:pt>
                <c:pt idx="1">
                  <c:v>27400</c:v>
                </c:pt>
                <c:pt idx="2">
                  <c:v>1000</c:v>
                </c:pt>
                <c:pt idx="3">
                  <c:v>1600</c:v>
                </c:pt>
                <c:pt idx="4">
                  <c:v>8754.2000000000007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057272"/>
        <c:axId val="343056880"/>
      </c:barChart>
      <c:catAx>
        <c:axId val="343057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056880"/>
        <c:crosses val="autoZero"/>
        <c:auto val="1"/>
        <c:lblAlgn val="ctr"/>
        <c:lblOffset val="100"/>
        <c:noMultiLvlLbl val="0"/>
      </c:catAx>
      <c:valAx>
        <c:axId val="343056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34305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500" b="1" i="0" baseline="0" dirty="0"/>
              <a:t>Подпорожский муниципальный </a:t>
            </a:r>
            <a:r>
              <a:rPr lang="ru-RU" sz="1500" b="1" i="0" baseline="0" dirty="0" smtClean="0"/>
              <a:t>район</a:t>
            </a:r>
          </a:p>
          <a:p>
            <a:pPr>
              <a:defRPr sz="1500">
                <a:solidFill>
                  <a:schemeClr val="tx1"/>
                </a:solidFill>
              </a:defRPr>
            </a:pPr>
            <a:r>
              <a:rPr lang="ru-RU" sz="1500" b="1" i="0" baseline="0" dirty="0" smtClean="0"/>
              <a:t>Численность городского и сельского населения, чел.</a:t>
            </a:r>
            <a:endParaRPr lang="ru-RU" sz="1500" b="1" i="0" baseline="0" dirty="0"/>
          </a:p>
        </c:rich>
      </c:tx>
      <c:layout>
        <c:manualLayout>
          <c:xMode val="edge"/>
          <c:yMode val="edge"/>
          <c:x val="8.7795365508263432E-2"/>
          <c:y val="1.3155641249461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0668066410252"/>
          <c:y val="0.3944416897782394"/>
          <c:w val="0.80804084867503267"/>
          <c:h val="0.43630183529827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Подпорожский муниципальный район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23081</c:v>
                </c:pt>
                <c:pt idx="1">
                  <c:v>3466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ОЦЕНКА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>
                <a:solidFill>
                  <a:schemeClr val="tx1"/>
                </a:solidFill>
              </a:rPr>
              <a:t>год: 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 Доходы всего 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1 341 531,5 тыс</a:t>
            </a:r>
            <a:r>
              <a:rPr lang="ru-RU" dirty="0">
                <a:solidFill>
                  <a:schemeClr val="tx1"/>
                </a:solidFill>
              </a:rPr>
              <a:t>. руб.</a:t>
            </a:r>
          </a:p>
        </c:rich>
      </c:tx>
      <c:layout>
        <c:manualLayout>
          <c:xMode val="edge"/>
          <c:yMode val="edge"/>
          <c:x val="0.15151033897924471"/>
          <c:y val="4.714708570787451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62,2%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478 447,4 тыс.руб.</c:v>
                </c:pt>
                <c:pt idx="1">
                  <c:v>Неналоговые доходы                            27 760,0 тыс.руб.</c:v>
                </c:pt>
                <c:pt idx="2">
                  <c:v>Безвозмездные поступления                                                           835 324,1 тыс.руб.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478447.4</c:v>
                </c:pt>
                <c:pt idx="1">
                  <c:v>27760</c:v>
                </c:pt>
                <c:pt idx="2">
                  <c:v>835324.1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DF-41C0-AF79-6E52EFC521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478 447,4 тыс.руб.</c:v>
                </c:pt>
                <c:pt idx="1">
                  <c:v>Неналоговые доходы                            27 760,0 тыс.руб.</c:v>
                </c:pt>
                <c:pt idx="2">
                  <c:v>Безвозмездные поступления                                                           835 324,1 тыс.руб.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35.664268785339743</c:v>
                </c:pt>
                <c:pt idx="1">
                  <c:v>2.069276792978771</c:v>
                </c:pt>
                <c:pt idx="2">
                  <c:v>62.26645442168148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4265642068809"/>
          <c:y val="0.27602803746027771"/>
          <c:w val="0.32723999641627427"/>
          <c:h val="0.5789340386284364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400" baseline="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ПРОГНОЗ  </a:t>
            </a:r>
            <a:r>
              <a:rPr lang="ru-RU" dirty="0" smtClean="0">
                <a:solidFill>
                  <a:schemeClr val="tx1"/>
                </a:solidFill>
              </a:rPr>
              <a:t>2023</a:t>
            </a:r>
            <a:r>
              <a:rPr lang="ru-RU" baseline="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  <a:r>
              <a:rPr lang="ru-RU" dirty="0">
                <a:solidFill>
                  <a:schemeClr val="tx1"/>
                </a:solidFill>
              </a:rPr>
              <a:t>:    </a:t>
            </a:r>
          </a:p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Доходы всего</a:t>
            </a:r>
          </a:p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1 252 065,5 тыс</a:t>
            </a:r>
            <a:r>
              <a:rPr lang="ru-RU" dirty="0">
                <a:solidFill>
                  <a:schemeClr val="tx1"/>
                </a:solidFill>
              </a:rPr>
              <a:t>. руб.</a:t>
            </a:r>
          </a:p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FF0000"/>
                </a:solidFill>
              </a:rPr>
              <a:t>           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503 291,7 тыс.руб</c:v>
                </c:pt>
                <c:pt idx="1">
                  <c:v>Неналоговые доходы                            27 354,7 тыс.руб</c:v>
                </c:pt>
                <c:pt idx="2">
                  <c:v>Безвозмездные поступления                                                           721 419,1 тыс.руб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503291.7</c:v>
                </c:pt>
                <c:pt idx="1">
                  <c:v>27354.7</c:v>
                </c:pt>
                <c:pt idx="2">
                  <c:v>721419.1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2-4B40-A3E3-83D575260E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503 291,7 тыс.руб</c:v>
                </c:pt>
                <c:pt idx="1">
                  <c:v>Неналоговые доходы                            27 354,7 тыс.руб</c:v>
                </c:pt>
                <c:pt idx="2">
                  <c:v>Безвозмездные поступления                                                           721 419,1 тыс.руб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40.196914618284744</c:v>
                </c:pt>
                <c:pt idx="1">
                  <c:v>2.1847658928386733</c:v>
                </c:pt>
                <c:pt idx="2">
                  <c:v>57.61831948887658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400" baseline="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23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«Подпорожский муниципальный район Ленинградской области» на 2023 год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c:rich>
      </c:tx>
      <c:layout>
        <c:manualLayout>
          <c:xMode val="edge"/>
          <c:yMode val="edge"/>
          <c:x val="0.12254749002221085"/>
          <c:y val="3.7037037037037038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03435350439074E-2"/>
          <c:y val="0.24880402449693784"/>
          <c:w val="0.58480621895680163"/>
          <c:h val="0.718141440653251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6F-4848-BF03-F8CBAB001D5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6F-4848-BF03-F8CBAB001D5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0.14062131678090789"/>
                  <c:y val="-0.14277850685331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818050210300504"/>
                  <c:y val="-8.741309419655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371273089363843E-2"/>
                  <c:y val="-8.53804316127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имущества, находящегося в государственной и муниципальной собственности</c:v>
                </c:pt>
                <c:pt idx="4">
                  <c:v>Платежи при пользовании природными ресурсами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8"/>
                <c:pt idx="0">
                  <c:v>408111.7</c:v>
                </c:pt>
                <c:pt idx="1">
                  <c:v>91120</c:v>
                </c:pt>
                <c:pt idx="2">
                  <c:v>4060</c:v>
                </c:pt>
                <c:pt idx="3">
                  <c:v>18720</c:v>
                </c:pt>
                <c:pt idx="4">
                  <c:v>694.7</c:v>
                </c:pt>
                <c:pt idx="5">
                  <c:v>3240</c:v>
                </c:pt>
                <c:pt idx="6">
                  <c:v>2400</c:v>
                </c:pt>
                <c:pt idx="7">
                  <c:v>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6F-4848-BF03-F8CBAB00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solidFill>
            <a:srgbClr val="C00000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kern="100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ayout>
        <c:manualLayout>
          <c:xMode val="edge"/>
          <c:yMode val="edge"/>
          <c:x val="0.64832550101647257"/>
          <c:y val="0.2686682706328376"/>
          <c:w val="0.33078807704359658"/>
          <c:h val="0.68318358121901446"/>
        </c:manualLayout>
      </c:layout>
      <c:overlay val="1"/>
      <c:txPr>
        <a:bodyPr/>
        <a:lstStyle/>
        <a:p>
          <a:pPr>
            <a:defRPr sz="1200" kern="1000" baseline="0"/>
          </a:pPr>
          <a:endParaRPr lang="ru-RU"/>
        </a:p>
      </c:txPr>
    </c:legend>
    <c:plotVisOnly val="1"/>
    <c:dispBlanksAs val="zero"/>
    <c:showDLblsOverMax val="0"/>
  </c:chart>
  <c:spPr>
    <a:noFill/>
    <a:effectLst>
      <a:outerShdw blurRad="50800" dist="50800" dir="5400000" algn="ctr" rotWithShape="0">
        <a:schemeClr val="tx2">
          <a:lumMod val="20000"/>
          <a:lumOff val="8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8702445190978"/>
          <c:y val="0"/>
          <c:w val="0.80871184409540919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план (тыс. 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477440229939003E-3"/>
                  <c:y val="-2.1300415766809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003121315114107E-2"/>
                  <c:y val="-1.065013631335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7A-491A-A49B-A7925F2C7A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проект 2023</c:v>
                </c:pt>
                <c:pt idx="1">
                  <c:v>оценка 2022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408111.7</c:v>
                </c:pt>
                <c:pt idx="1">
                  <c:v>387123.4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7A-491A-A49B-A7925F2C7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525368"/>
        <c:axId val="340525760"/>
      </c:barChart>
      <c:catAx>
        <c:axId val="340525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0525760"/>
        <c:crosses val="autoZero"/>
        <c:auto val="1"/>
        <c:lblAlgn val="ctr"/>
        <c:lblOffset val="100"/>
        <c:noMultiLvlLbl val="0"/>
      </c:catAx>
      <c:valAx>
        <c:axId val="340525760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one"/>
        <c:crossAx val="3405253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003279429956598"/>
          <c:y val="4.494654012025549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446932048137635E-2"/>
          <c:y val="4.938179946501127E-2"/>
          <c:w val="0.9465530239338773"/>
          <c:h val="0.849106038509830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дополнительному нормативу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23488033061328E-2"/>
                  <c:y val="8.0208069186287947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309 097,6</a:t>
                    </a:r>
                  </a:p>
                  <a:p>
                    <a:pPr>
                      <a:defRPr b="1"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582304039072445E-2"/>
                  <c:y val="-1.203168406629236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331 989,8</a:t>
                    </a:r>
                  </a:p>
                  <a:p>
                    <a:pPr>
                      <a:defRPr b="1"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оценка 2022</c:v>
                </c:pt>
                <c:pt idx="1">
                  <c:v>проект 2023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309097.59999999998</c:v>
                </c:pt>
                <c:pt idx="1">
                  <c:v>331989.8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4E-4D71-8251-BE6AB5219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0526544"/>
        <c:axId val="340526936"/>
        <c:axId val="0"/>
      </c:bar3DChart>
      <c:catAx>
        <c:axId val="34052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526936"/>
        <c:crosses val="autoZero"/>
        <c:auto val="1"/>
        <c:lblAlgn val="ctr"/>
        <c:lblOffset val="100"/>
        <c:noMultiLvlLbl val="0"/>
      </c:catAx>
      <c:valAx>
        <c:axId val="34052693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34052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9E-2"/>
          <c:y val="6.7344783861467708E-2"/>
          <c:w val="0.87033913311334388"/>
          <c:h val="0.66621754905236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(оценка)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530330334761603E-2"/>
                  <c:y val="2.4120920644259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FC-4233-B7DC-61B1A05390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353495915314482E-2"/>
                  <c:y val="-4.1005565095242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FC-4233-B7DC-61B1A0539038}"/>
                </c:ext>
                <c:ext xmlns:c15="http://schemas.microsoft.com/office/drawing/2012/chart" uri="{CE6537A1-D6FC-4f65-9D91-7224C49458BB}">
                  <c15:layout>
                    <c:manualLayout>
                      <c:w val="0.11776372459867893"/>
                      <c:h val="0.147077408592631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2209898791287182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FC-4233-B7DC-61B1A05390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135719683753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FC-4233-B7DC-61B1A05390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144282.79999999999</c:v>
                </c:pt>
                <c:pt idx="1">
                  <c:v>146244.4</c:v>
                </c:pt>
                <c:pt idx="2">
                  <c:v>566435.6</c:v>
                </c:pt>
                <c:pt idx="3">
                  <c:v>803.6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FC-4233-B7DC-61B1A05390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(прогноз)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745812482592345E-2"/>
                  <c:y val="-5.547811748179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FC-4233-B7DC-61B1A05390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94416643456488E-2"/>
                  <c:y val="-5.065393335294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FC-4233-B7DC-61B1A05390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980647315211559"/>
                  <c:y val="2.653301270868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FC-4233-B7DC-61B1A05390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668401743438598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FC-4233-B7DC-61B1A05390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149179.1</c:v>
                </c:pt>
                <c:pt idx="1">
                  <c:v>24032.5</c:v>
                </c:pt>
                <c:pt idx="2">
                  <c:v>547410.1</c:v>
                </c:pt>
                <c:pt idx="3">
                  <c:v>797.4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7FC-4233-B7DC-61B1A0539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0527720"/>
        <c:axId val="340528112"/>
        <c:axId val="0"/>
      </c:bar3DChart>
      <c:catAx>
        <c:axId val="340527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340528112"/>
        <c:crosses val="autoZero"/>
        <c:auto val="1"/>
        <c:lblAlgn val="ctr"/>
        <c:lblOffset val="100"/>
        <c:noMultiLvlLbl val="0"/>
      </c:catAx>
      <c:valAx>
        <c:axId val="340528112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340527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рублей.)</a:t>
            </a:r>
          </a:p>
        </c:rich>
      </c:tx>
      <c:layout>
        <c:manualLayout>
          <c:xMode val="edge"/>
          <c:yMode val="edge"/>
          <c:x val="0.41974467822902961"/>
          <c:y val="1.0993831735591026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66549748440649E-2"/>
          <c:y val="0.24796198443704123"/>
          <c:w val="0.91666666666666652"/>
          <c:h val="0.72062984164916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
разделам (тыс. рублей.)</c:v>
                </c:pt>
              </c:strCache>
            </c:strRef>
          </c:tx>
          <c:explosion val="9"/>
          <c:dPt>
            <c:idx val="4"/>
            <c:bubble3D val="0"/>
            <c:spPr>
              <a:solidFill>
                <a:srgbClr val="FFC000"/>
              </a:solidFill>
              <a:ln w="127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D1-4E99-8005-DC6DE94719E9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8.4920536373642996E-2"/>
                  <c:y val="-2.81194022581965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182867636555791E-3"/>
                  <c:y val="-0.132500498422549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671239610164697E-2"/>
                  <c:y val="-6.63727622349419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447633269506002E-2"/>
                  <c:y val="1.5302333226292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4666026837354207E-2"/>
                  <c:y val="-0.15167036234938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baseline="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р. 0100 Общегосударственные вопросы</c:v>
                </c:pt>
                <c:pt idx="1">
                  <c:v>р. 0300 Национальная безопасность и правоохранительная деятельность</c:v>
                </c:pt>
                <c:pt idx="2">
                  <c:v>р. 0400 Национальная экономика</c:v>
                </c:pt>
                <c:pt idx="3">
                  <c:v>р. 0500 Жилищно-коммунальное  хозяйство</c:v>
                </c:pt>
                <c:pt idx="4">
                  <c:v>р.0700 Образование</c:v>
                </c:pt>
                <c:pt idx="5">
                  <c:v>р. 0800 Культура, кинематография</c:v>
                </c:pt>
                <c:pt idx="6">
                  <c:v>р.1000 Социальная  политика</c:v>
                </c:pt>
                <c:pt idx="7">
                  <c:v>р.1100 Физическая  культура  и  спорт</c:v>
                </c:pt>
                <c:pt idx="8">
                  <c:v>р.1200 Средства массовой информации</c:v>
                </c:pt>
                <c:pt idx="9">
                  <c:v>р.1400 Межбюджетные  трансферты</c:v>
                </c:pt>
              </c:strCache>
            </c:strRef>
          </c:cat>
          <c:val>
            <c:numRef>
              <c:f>Лист1!$B$2:$B$11</c:f>
              <c:numCache>
                <c:formatCode>#\ ##0.0;[Red]#\ ##0.0</c:formatCode>
                <c:ptCount val="10"/>
                <c:pt idx="0">
                  <c:v>119373.3</c:v>
                </c:pt>
                <c:pt idx="1">
                  <c:v>12279.7</c:v>
                </c:pt>
                <c:pt idx="2">
                  <c:v>42876.7</c:v>
                </c:pt>
                <c:pt idx="3">
                  <c:v>55400</c:v>
                </c:pt>
                <c:pt idx="4">
                  <c:v>707200.3</c:v>
                </c:pt>
                <c:pt idx="5">
                  <c:v>8600</c:v>
                </c:pt>
                <c:pt idx="6">
                  <c:v>106028.2</c:v>
                </c:pt>
                <c:pt idx="7">
                  <c:v>33016.1</c:v>
                </c:pt>
                <c:pt idx="8">
                  <c:v>750</c:v>
                </c:pt>
                <c:pt idx="9">
                  <c:v>177505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5D1-4E99-8005-DC6DE94719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B437B-FB65-4C4D-A938-A68E6766613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473C6-B212-450E-B84E-7E5EF418E69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Социально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tx1"/>
              </a:solidFill>
            </a:rPr>
            <a:t>направленный бюджет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20398-98E0-4A2D-A084-128D1829A274}" type="parTrans" cxnId="{143E724D-AED3-4688-80AA-48E599826A29}">
      <dgm:prSet/>
      <dgm:spPr/>
      <dgm:t>
        <a:bodyPr/>
        <a:lstStyle/>
        <a:p>
          <a:endParaRPr lang="ru-RU"/>
        </a:p>
      </dgm:t>
    </dgm:pt>
    <dgm:pt modelId="{65A233B0-5929-4C31-BD16-C696D69AFCB1}" type="sibTrans" cxnId="{143E724D-AED3-4688-80AA-48E599826A29}">
      <dgm:prSet/>
      <dgm:spPr/>
      <dgm:t>
        <a:bodyPr/>
        <a:lstStyle/>
        <a:p>
          <a:endParaRPr lang="ru-RU"/>
        </a:p>
      </dgm:t>
    </dgm:pt>
    <dgm:pt modelId="{490DAB27-0C1B-4257-86E5-58AD35D8EFBB}" type="pres">
      <dgm:prSet presAssocID="{D70B437B-FB65-4C4D-A938-A68E67666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117D8-8664-49F3-BE1F-CBD812547B0F}" type="pres">
      <dgm:prSet presAssocID="{445473C6-B212-450E-B84E-7E5EF418E69F}" presName="node" presStyleLbl="node1" presStyleIdx="0" presStyleCnt="1" custScaleX="730125" custScaleY="184704" custLinFactNeighborX="4266" custLinFactNeighborY="38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7142E-980C-417E-9049-16786E483B2F}" type="presOf" srcId="{445473C6-B212-450E-B84E-7E5EF418E69F}" destId="{BB1117D8-8664-49F3-BE1F-CBD812547B0F}" srcOrd="0" destOrd="0" presId="urn:microsoft.com/office/officeart/2005/8/layout/default#1"/>
    <dgm:cxn modelId="{143E724D-AED3-4688-80AA-48E599826A29}" srcId="{D70B437B-FB65-4C4D-A938-A68E6766613B}" destId="{445473C6-B212-450E-B84E-7E5EF418E69F}" srcOrd="0" destOrd="0" parTransId="{D7320398-98E0-4A2D-A084-128D1829A274}" sibTransId="{65A233B0-5929-4C31-BD16-C696D69AFCB1}"/>
    <dgm:cxn modelId="{793B8425-88D2-4AB2-A2E2-C0F2D6F00410}" type="presOf" srcId="{D70B437B-FB65-4C4D-A938-A68E6766613B}" destId="{490DAB27-0C1B-4257-86E5-58AD35D8EFBB}" srcOrd="0" destOrd="0" presId="urn:microsoft.com/office/officeart/2005/8/layout/default#1"/>
    <dgm:cxn modelId="{9309124A-F43E-4286-9FF6-C41F3611C263}" type="presParOf" srcId="{490DAB27-0C1B-4257-86E5-58AD35D8EFBB}" destId="{BB1117D8-8664-49F3-BE1F-CBD812547B0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0.0007</cdr:x>
      <cdr:y>0</cdr:y>
    </cdr:from>
    <cdr:to>
      <cdr:x>0.07383</cdr:x>
      <cdr:y>0.12201</cdr:y>
    </cdr:to>
    <cdr:pic>
      <cdr:nvPicPr>
        <cdr:cNvPr id="2" name="Picture 2" descr="http://podadm.ru.opt-images.1c-bitrix-cdn.ru/images/coats/user/coat.png?1416318523442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10" y="0"/>
          <a:ext cx="666943" cy="83671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0.60183</cdr:x>
      <cdr:y>0.49656</cdr:y>
    </cdr:from>
    <cdr:to>
      <cdr:x>1</cdr:x>
      <cdr:y>0.64945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4548" y="1180242"/>
          <a:ext cx="1888558" cy="363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           + 20 988,3</a:t>
          </a:r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5" y="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70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5" y="642170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A46A-EC0A-4014-89FD-29AF4A3FD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62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85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88" y="3211365"/>
            <a:ext cx="7954939" cy="30426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647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85" y="6421647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3205-7E5D-4D93-9F17-1613FE2A2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48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6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0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49638" y="844550"/>
            <a:ext cx="3043237" cy="228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8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5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0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6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7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2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7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5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0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7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9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3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62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9641-60C4-4AD4-A410-3BC49E86F588}" type="datetimeFigureOut">
              <a:rPr lang="ru-RU" smtClean="0"/>
              <a:pPr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64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chart" Target="../charts/chart10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chart" Target="../charts/chart1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kf.podadm.ru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проекту бюджета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«Подпорожский муниципальный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20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20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6" cy="9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75721" cy="10801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«Подпорожский 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Ленинградской области»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14901"/>
              </p:ext>
            </p:extLst>
          </p:nvPr>
        </p:nvGraphicFramePr>
        <p:xfrm>
          <a:off x="108456" y="1460665"/>
          <a:ext cx="4319527" cy="48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875295"/>
              </p:ext>
            </p:extLst>
          </p:nvPr>
        </p:nvGraphicFramePr>
        <p:xfrm>
          <a:off x="4572000" y="1484784"/>
          <a:ext cx="4373644" cy="480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"/>
            <a:ext cx="683568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581160"/>
              </p:ext>
            </p:extLst>
          </p:nvPr>
        </p:nvGraphicFramePr>
        <p:xfrm>
          <a:off x="23242" y="0"/>
          <a:ext cx="91207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3992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92765"/>
              </p:ext>
            </p:extLst>
          </p:nvPr>
        </p:nvGraphicFramePr>
        <p:xfrm>
          <a:off x="55590" y="1158841"/>
          <a:ext cx="4743106" cy="237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2718"/>
            <a:ext cx="8414808" cy="7489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бюджет района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1145854"/>
              </p:ext>
            </p:extLst>
          </p:nvPr>
        </p:nvGraphicFramePr>
        <p:xfrm>
          <a:off x="323528" y="3535693"/>
          <a:ext cx="4475168" cy="320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Выгнутая вправо стрелка 8"/>
          <p:cNvSpPr/>
          <p:nvPr/>
        </p:nvSpPr>
        <p:spPr>
          <a:xfrm>
            <a:off x="6012160" y="1700808"/>
            <a:ext cx="2808312" cy="37444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326524" y="1165040"/>
            <a:ext cx="335065" cy="1872208"/>
          </a:xfrm>
          <a:prstGeom prst="leftBrace">
            <a:avLst>
              <a:gd name="adj1" fmla="val 456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2143520" y="4149080"/>
            <a:ext cx="308556" cy="1081452"/>
          </a:xfrm>
          <a:prstGeom prst="rightBrace">
            <a:avLst>
              <a:gd name="adj1" fmla="val 280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97798" y="4644497"/>
            <a:ext cx="1213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+22 892,2</a:t>
            </a:r>
            <a:endParaRPr lang="ru-RU" sz="1300" b="1" dirty="0"/>
          </a:p>
          <a:p>
            <a:endParaRPr lang="ru-RU" sz="1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56767" y="1069242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(тыс.</a:t>
            </a:r>
            <a:r>
              <a:rPr lang="en-US" sz="1600" b="1" dirty="0"/>
              <a:t> </a:t>
            </a:r>
            <a:r>
              <a:rPr lang="ru-RU" sz="1600" b="1" dirty="0"/>
              <a:t>руб.)</a:t>
            </a:r>
            <a:endParaRPr lang="ru-RU" sz="1600" dirty="0"/>
          </a:p>
        </p:txBody>
      </p:sp>
      <p:pic>
        <p:nvPicPr>
          <p:cNvPr id="12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" y="0"/>
            <a:ext cx="655690" cy="8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59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бюджетов других уровней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b="1" dirty="0"/>
              <a:t/>
            </a:r>
            <a:br>
              <a:rPr lang="ru-RU" b="1" dirty="0"/>
            </a:br>
            <a:endParaRPr lang="ru-RU" sz="13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54665"/>
              </p:ext>
            </p:extLst>
          </p:nvPr>
        </p:nvGraphicFramePr>
        <p:xfrm>
          <a:off x="323528" y="1332213"/>
          <a:ext cx="8674352" cy="526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71460" y="1916832"/>
            <a:ext cx="13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ru-RU" b="1" dirty="0"/>
              <a:t>тыс. руб.)</a:t>
            </a:r>
          </a:p>
        </p:txBody>
      </p:sp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" y="0"/>
            <a:ext cx="609546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0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336" y="968822"/>
            <a:ext cx="8452856" cy="587969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расходными обязательствами, обусловленными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разграничением полномочий, исполнение которых должно производиться в очередном финансовом году за счет средств соответствующих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детализируются расходы?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564904"/>
            <a:ext cx="2890664" cy="115212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 расходы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685808" y="2708920"/>
            <a:ext cx="1439272" cy="801381"/>
          </a:xfrm>
          <a:prstGeom prst="notchedRightArrow">
            <a:avLst>
              <a:gd name="adj1" fmla="val 550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 </a:t>
            </a:r>
            <a:r>
              <a:rPr lang="ru-RU" sz="1400" dirty="0"/>
              <a:t>программ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523941" y="2569550"/>
            <a:ext cx="2928958" cy="108012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  <a:p>
            <a:pPr marL="342900" indent="-3429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805" y="4242235"/>
            <a:ext cx="2357454" cy="6777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dirty="0">
                <a:solidFill>
                  <a:schemeClr val="tx1"/>
                </a:solidFill>
              </a:rPr>
              <a:t> средств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609624" y="4055923"/>
            <a:ext cx="2808312" cy="86409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Функциональная структура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3636409" y="4230383"/>
            <a:ext cx="1418064" cy="576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 </a:t>
            </a:r>
            <a:r>
              <a:rPr lang="ru-RU" sz="1400" dirty="0"/>
              <a:t>разделов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21778" y="5213691"/>
            <a:ext cx="2561508" cy="1224136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Ведомственная структура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3646569" y="5518224"/>
            <a:ext cx="1418064" cy="615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 ГРБС</a:t>
            </a:r>
            <a:endParaRPr lang="ru-RU" sz="14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546367" y="5329664"/>
            <a:ext cx="2808312" cy="99219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</a:t>
            </a:r>
            <a:r>
              <a:rPr lang="ru-RU" dirty="0"/>
              <a:t> распорядители бюджетных средств</a:t>
            </a:r>
          </a:p>
        </p:txBody>
      </p:sp>
      <p:pic>
        <p:nvPicPr>
          <p:cNvPr id="13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" y="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11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38983" y="225546"/>
            <a:ext cx="7944673" cy="172819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расходной части бюджета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«Подпорожский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район Ленинградской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были определены следующие приоритеты: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349" y="1983445"/>
            <a:ext cx="8571080" cy="4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выплаты заработной платы работникам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348" y="2758849"/>
            <a:ext cx="8571080" cy="6375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реализации задач, поставленных в Указах Президента Российской Федерации от 12 мая 2012 года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597,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07 мая 2018 года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 и от 21 июля 2020 года № 474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320" y="4688445"/>
            <a:ext cx="857910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доли расходов на финансирование обязательств, софинансируемых за счет субсидий из областного бюджета Ленинградской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5572" y="5673918"/>
            <a:ext cx="8592856" cy="5302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мер сбалансированности местных бюджетов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поселений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Подпорожского муниципального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</a:t>
            </a:r>
          </a:p>
        </p:txBody>
      </p:sp>
      <p:pic>
        <p:nvPicPr>
          <p:cNvPr id="10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6" y="12937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97348" y="3702972"/>
            <a:ext cx="8549304" cy="6789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обязательств в сфере образования с учетом гарантированных муниципальных услуг и нормативных затрат на их оказание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06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25544" cy="115212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«Подпорожский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Ленинградской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на 2023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60843"/>
              </p:ext>
            </p:extLst>
          </p:nvPr>
        </p:nvGraphicFramePr>
        <p:xfrm>
          <a:off x="179512" y="1484784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" y="-3996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10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5" y="764704"/>
            <a:ext cx="8424937" cy="337197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«Подпорожский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Ленинградской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на 2023 год в разрезе разделов и подразделов классификации расходов</a:t>
            </a:r>
            <a:b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71435"/>
              </p:ext>
            </p:extLst>
          </p:nvPr>
        </p:nvGraphicFramePr>
        <p:xfrm>
          <a:off x="44581" y="1700808"/>
          <a:ext cx="8928991" cy="500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6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7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14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14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14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7001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2022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на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30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109 261,0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119 373,3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87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10 169,0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12 279,7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39 297,1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42 876,7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30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Жилищно-коммунальное хозяйство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22 104,0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746 170,1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707 200,3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27 177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103 656,9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106 028,2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630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29 234,1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33 016,1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30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32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165 239,9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177 505,0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5769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1 234 482,1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1 263 029,3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48 537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67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социально - культурную сферу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57592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Приоритетом бюджетной политики по-прежнему будет являться улучшение качества жизни населения, адресное решение проблем, предоставление  качественных муниципальных услуг.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района на финансирование отраслей социально-культурной сферы и реализацию мероприятий в сфере образования, социальной политики с учетом средств бюджета Ленинградской области, передаваемых в рамках софинансирования расходных полномочий и исполнения государственных полномочий в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854 844,6тыс. руб.,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67,7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расходной части бюджета  района.</a:t>
            </a:r>
          </a:p>
          <a:p>
            <a:pPr marL="0" indent="0" algn="just">
              <a:buNone/>
            </a:pPr>
            <a:endParaRPr lang="ru-RU" sz="16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62693"/>
              </p:ext>
            </p:extLst>
          </p:nvPr>
        </p:nvGraphicFramePr>
        <p:xfrm>
          <a:off x="539551" y="2636913"/>
          <a:ext cx="8233708" cy="405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52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860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2022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15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 всего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1 234 482,1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1 263 029,3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1 210 561,8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1 231 697,0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42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Социально-культурная сфера,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887 661,1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854 844,6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862 235,3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850 614,3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6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объеме расходов,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4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79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746 170,1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707 200,3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730 503,9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731 807,6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64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103 656,9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106 028,2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102 981,4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89 556,7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4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33 016,1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33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233351"/>
              </p:ext>
            </p:extLst>
          </p:nvPr>
        </p:nvGraphicFramePr>
        <p:xfrm>
          <a:off x="5004048" y="1484784"/>
          <a:ext cx="40058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"/>
            <a:ext cx="7533456" cy="5847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расходов бюджета, тыс. рублей</a:t>
            </a:r>
          </a:p>
        </p:txBody>
      </p:sp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9" y="4194935"/>
            <a:ext cx="837263" cy="5355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73892439"/>
              </p:ext>
            </p:extLst>
          </p:nvPr>
        </p:nvGraphicFramePr>
        <p:xfrm>
          <a:off x="4419600" y="5805264"/>
          <a:ext cx="4572000" cy="80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17603"/>
              </p:ext>
            </p:extLst>
          </p:nvPr>
        </p:nvGraphicFramePr>
        <p:xfrm>
          <a:off x="1150089" y="990600"/>
          <a:ext cx="4358016" cy="57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7" name="Рисунок 16" descr="http://o-gorodok.minsk.edu.by/ru/sm_full.aspx?guid=1719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0" y="990599"/>
            <a:ext cx="985339" cy="5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1430" y="2551812"/>
            <a:ext cx="818658" cy="460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7280" y="1576916"/>
            <a:ext cx="788745" cy="426373"/>
          </a:xfrm>
          <a:prstGeom prst="rect">
            <a:avLst/>
          </a:prstGeom>
        </p:spPr>
      </p:pic>
      <p:pic>
        <p:nvPicPr>
          <p:cNvPr id="15" name="Рисунок 14" descr="https://exitpro.com/wp-content/uploads/2015/08/quality-500950_1280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06" y="4181964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" y="50609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9" y="3657790"/>
            <a:ext cx="837263" cy="452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0907" y="2028911"/>
            <a:ext cx="1021489" cy="414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2825" y="3144214"/>
            <a:ext cx="837263" cy="4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авлова.KOMFIN\Downloads\map_turizm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6828"/>
            <a:ext cx="2425116" cy="1880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9941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– территориальное деление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«Подпорожский муниципальный район Ленинградской области»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26132"/>
            <a:ext cx="8712967" cy="5447645"/>
          </a:xfrm>
        </p:spPr>
        <p:txBody>
          <a:bodyPr wrap="square" lIns="46800" rIns="46800">
            <a:spAutoFit/>
          </a:bodyPr>
          <a:lstStyle/>
          <a:p>
            <a:pPr marL="914400" lvl="2" indent="0">
              <a:spcBef>
                <a:spcPts val="0"/>
              </a:spcBef>
              <a:buNone/>
            </a:pPr>
            <a:r>
              <a:rPr lang="ru-RU" sz="800" dirty="0" smtClean="0"/>
              <a:t>		</a:t>
            </a:r>
            <a:r>
              <a:rPr lang="ru-RU" sz="1800" dirty="0"/>
              <a:t>Подпорожский </a:t>
            </a:r>
            <a:r>
              <a:rPr lang="ru-RU" sz="1800" dirty="0" smtClean="0"/>
              <a:t>муниципальный </a:t>
            </a:r>
            <a:r>
              <a:rPr lang="ru-RU" sz="1800" dirty="0"/>
              <a:t>район — </a:t>
            </a:r>
            <a:endParaRPr lang="ru-RU" sz="1800" dirty="0" smtClean="0"/>
          </a:p>
          <a:p>
            <a:pPr marL="914400" lvl="2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	муниципальное </a:t>
            </a:r>
            <a:r>
              <a:rPr lang="ru-RU" sz="1800" dirty="0"/>
              <a:t>образование в </a:t>
            </a:r>
            <a:r>
              <a:rPr lang="ru-RU" sz="1800" dirty="0" smtClean="0"/>
              <a:t>северо-восточной части 			Ленинградской области в бассейне рек Свирь и </a:t>
            </a:r>
            <a:r>
              <a:rPr lang="ru-RU" sz="1800" dirty="0" err="1" smtClean="0"/>
              <a:t>Оять</a:t>
            </a:r>
            <a:r>
              <a:rPr lang="ru-RU" sz="1800" dirty="0" smtClean="0"/>
              <a:t>. 			Площадь территории составляет 795 586 га (с учетом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ru-RU" sz="1800" dirty="0" smtClean="0"/>
              <a:t>		акватории Онежского озера</a:t>
            </a:r>
            <a:r>
              <a:rPr lang="ru-RU" sz="1800" dirty="0"/>
              <a:t>). </a:t>
            </a:r>
            <a:r>
              <a:rPr lang="ru-RU" sz="1800" dirty="0" smtClean="0"/>
              <a:t>На севере район граничит с 		Республикой Карелия, на западе – с Вологодской областью, 		на юге и востоке</a:t>
            </a:r>
            <a:r>
              <a:rPr lang="ru-RU" sz="1800" dirty="0"/>
              <a:t> </a:t>
            </a:r>
            <a:r>
              <a:rPr lang="ru-RU" sz="1800" dirty="0" smtClean="0"/>
              <a:t>– с Тихвинским и </a:t>
            </a:r>
            <a:r>
              <a:rPr lang="ru-RU" sz="1800" dirty="0" err="1" smtClean="0"/>
              <a:t>Лодейнопольским</a:t>
            </a:r>
            <a:endParaRPr lang="ru-RU" sz="1800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ru-RU" sz="1800" dirty="0" smtClean="0"/>
              <a:t>районами Ленинградской области. Административным </a:t>
            </a:r>
            <a:r>
              <a:rPr lang="ru-RU" sz="1800" dirty="0"/>
              <a:t>центром является </a:t>
            </a:r>
            <a:endParaRPr lang="ru-RU" sz="1800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ru-RU" sz="1800" dirty="0" smtClean="0"/>
              <a:t>г. Подпорожье. В состав Подпорожского муниципального района входят территории четырех городских поселений и одного сельского поселения: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         	Важинское городское 			Винницкое сельское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поселение;				поселение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	Вознесенское городское </a:t>
            </a:r>
            <a:r>
              <a:rPr lang="ru-RU" sz="18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поселение;</a:t>
            </a: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800" dirty="0"/>
              <a:t>	</a:t>
            </a:r>
            <a:r>
              <a:rPr lang="ru-RU" sz="1800" dirty="0" smtClean="0"/>
              <a:t>Никольское городское </a:t>
            </a:r>
            <a:r>
              <a:rPr lang="ru-RU" sz="1800" dirty="0"/>
              <a:t>			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поселение;</a:t>
            </a:r>
            <a:r>
              <a:rPr lang="ru-RU" sz="1800" dirty="0"/>
              <a:t>	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800" dirty="0"/>
              <a:t>	</a:t>
            </a:r>
            <a:r>
              <a:rPr lang="ru-RU" sz="8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" dirty="0"/>
              <a:t>	</a:t>
            </a:r>
            <a:r>
              <a:rPr lang="ru-RU" sz="1800" dirty="0" smtClean="0"/>
              <a:t>Подпорожское городское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" dirty="0" smtClean="0"/>
              <a:t>	</a:t>
            </a:r>
            <a:r>
              <a:rPr lang="ru-RU" sz="1800" dirty="0" smtClean="0"/>
              <a:t>поселение;</a:t>
            </a:r>
            <a:r>
              <a:rPr lang="ru-RU" sz="800" dirty="0" smtClean="0"/>
              <a:t>	</a:t>
            </a:r>
            <a:endParaRPr lang="ru-RU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6" cy="9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Павлова.KOMFIN\Downloads\Лось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6" y="4193942"/>
            <a:ext cx="396240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Павлова.KOMFIN\Downloads\Вознесенье_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1" y="4794762"/>
            <a:ext cx="400838" cy="49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monikolsky.ru/gerb_ni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5" y="5443739"/>
            <a:ext cx="450743" cy="52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Павлова.KOMFIN\Downloads\gerb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8" y="6167278"/>
            <a:ext cx="43394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Винницы (Ленинградская область), герб - векторное изображение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3942"/>
            <a:ext cx="411480" cy="48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75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584293"/>
              </p:ext>
            </p:extLst>
          </p:nvPr>
        </p:nvGraphicFramePr>
        <p:xfrm>
          <a:off x="617875" y="188640"/>
          <a:ext cx="82296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316" cy="7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05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«Национальная экономика» </a:t>
            </a:r>
            <a:b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в 2023 году 42 876,7 тыс. руб.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67128"/>
              </p:ext>
            </p:extLst>
          </p:nvPr>
        </p:nvGraphicFramePr>
        <p:xfrm>
          <a:off x="323528" y="931864"/>
          <a:ext cx="8208912" cy="56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80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632848" cy="432047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2023 год </a:t>
            </a:r>
            <a:b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863780"/>
          <a:ext cx="8856984" cy="595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6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8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033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Утвержден-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расходах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расходах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32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"Современное образование Подпорожского района"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773 472,6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740 959,8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</a:t>
                      </a:r>
                    </a:p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"Развитие молодежной политики, физической культуры, массового спорта и приобщение к здоровому образу жизни жителей Подпорожского муниципального района"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28 134,0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32 301,4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23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"Безопасность Подпорожского муниципального района Ленинградской области"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Экономическое развитие Подпорожского муниципального района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6 617,7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6 924,2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"Управление муниципальными финансами и муниципальным долгом муниципального образования "Подпорожский муниципальный район Ленинградской области"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199 339,9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244 105,0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23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"Устойчивое общественное развитие Подпорожского муниципального района"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/>
                </a:tc>
              </a:tr>
              <a:tr h="39023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"Управление муниципальной собственностью и земельными ресурсами МО "Подпорожский муниципальный район"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288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"Энергосбережение и повышение энергетической эффективности в муниципальных учреждениях муниципального образования "Подпорожский муниципальный район Ленинградской области"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"Организация транспортного обслуживания населения в границах Винницкого сельского поселения, между поселениями в границах Подпорожского муниципального района"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26 576,3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23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"Социальная поддержка отдельных категорий граждан в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58 272,4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60 867,6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564">
                <a:tc gridSpan="2"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1 104 267,1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1 129 196,5</a:t>
                      </a:r>
                      <a:endParaRPr lang="ru-RU" sz="10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324">
                <a:tc gridSpan="2"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1 234 482,1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1 263 029,3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2" y="1066881"/>
            <a:ext cx="1755571" cy="1211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0609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«Современное образование Подпорожского района»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бъект 49"/>
          <p:cNvSpPr>
            <a:spLocks noGrp="1"/>
          </p:cNvSpPr>
          <p:nvPr>
            <p:ph idx="1"/>
          </p:nvPr>
        </p:nvSpPr>
        <p:spPr>
          <a:xfrm>
            <a:off x="232872" y="966738"/>
            <a:ext cx="8661648" cy="55586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740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959,8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или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58,7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от общего объема расходов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		на 2023 год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02237"/>
              </p:ext>
            </p:extLst>
          </p:nvPr>
        </p:nvGraphicFramePr>
        <p:xfrm>
          <a:off x="423236" y="3381268"/>
          <a:ext cx="8280920" cy="3268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59464"/>
                <a:gridCol w="1521456"/>
              </a:tblGrid>
              <a:tr h="134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"Современная школа"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1 751,7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736 230,7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"Развитие дошкольного образования детей Подпорожского района"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239 141,6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"Развитие начального общего, основного общего и среднего общего образования детей Подпорожского района"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296 441,9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Комплекс процессных мероприятий "Развитие дополнительного образования детей Подпорожского района"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93 774,6</a:t>
                      </a:r>
                      <a:endParaRPr lang="ru-RU" sz="12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Комплекс процессных мероприятий "Развитие системы отдыха, оздоровления, занятости детей, подростков и молодежи"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13 175,7</a:t>
                      </a:r>
                      <a:endParaRPr lang="ru-RU" sz="12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Комплекс процессных мероприятий "Содействие развитию системы образования Подпорожского района"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58 309,4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Комплекс процессных мероприятий "Муниципальная поддержка талантливой молодежи"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Комплекс процессных мероприятий "Предоставление социальных гарантий обучающимся по программам начального общего, основного общего, среднего общего образования"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35 087,5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направленные на достижение цели федерального проекта "Современная школа"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2 977,4</a:t>
                      </a:r>
                      <a:endParaRPr lang="ru-RU" sz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940490" y="1716305"/>
            <a:ext cx="6954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качественного образования,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инновационного развития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муниципального района, региона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современным требованиям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4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1943819" cy="1257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молодежной политики, физической культуры, массового спорта и приобщение к здоровому образу жизни жителей Подпорожского муниципального района»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32 301,4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		  на 2023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  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39616"/>
              </p:ext>
            </p:extLst>
          </p:nvPr>
        </p:nvGraphicFramePr>
        <p:xfrm>
          <a:off x="647564" y="4831208"/>
          <a:ext cx="7848872" cy="1944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67253"/>
                <a:gridCol w="1681619"/>
              </a:tblGrid>
              <a:tr h="243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"Развитие физической культуры и массового спорта"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10 313,5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21 987,9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"Формирование гражданско-патриотического сознания молодежи Подпорожского муниципального района путем вовлечения в социально-активную деятельность"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1 285,3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9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"Развитие физической культуры, массового спорта и приобщение к здоровому образу жизни жителей Подпорожского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20 702,6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331" y="2153875"/>
            <a:ext cx="68376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потенциала молодежи Подпорожского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интересах общества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государства, создание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систематических занятий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массовым спортом, приобщение к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жителей Подпорожского муниципального района,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оснащение объектов физической культуры и спорта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9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culture.ru/images/11220b56-ee7a-5e93-84a2-9c21c19d9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505823" cy="14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Подпорожского муниципального </a:t>
            </a:r>
            <a:b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Ленинградской области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484784"/>
            <a:ext cx="8928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9 353,3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		           на 2023 год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  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    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03887"/>
              </p:ext>
            </p:extLst>
          </p:nvPr>
        </p:nvGraphicFramePr>
        <p:xfrm>
          <a:off x="1530984" y="3603357"/>
          <a:ext cx="6929447" cy="23459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48414"/>
                <a:gridCol w="981033"/>
              </a:tblGrid>
              <a:tr h="26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9 353,3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"Обеспечение общественного порядка и профилактика правонарушений и террористических угроз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6 648,3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9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"Обеспечение и поддержание в готовности систем предупреждения и ликвидации чрезвычайных ситуаций на территории Подпорожского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1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Комплекс процессных мероприятий "Обеспечение безопасности дорожного движения"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66803" y="205832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населения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Подпорожского муниципального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uzneck.pnzreg.ru/upload/iblock/a85/a856db7ca63e258228e07add1528126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232248" cy="13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 развитие Подпорожского муниципального района»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526952"/>
            <a:ext cx="87849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6 924,2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		        на 2023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/>
              <a:t>		       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(тыс. руб.)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09096" y="2142009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за счёт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современного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конкурентоспособного экономического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комплекса, включающего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промышленного потенциала,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комплекса, индустрии отдыха и туризма.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73155"/>
              </p:ext>
            </p:extLst>
          </p:nvPr>
        </p:nvGraphicFramePr>
        <p:xfrm>
          <a:off x="1151620" y="4155236"/>
          <a:ext cx="6840760" cy="24314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70225"/>
                <a:gridCol w="1270535"/>
              </a:tblGrid>
              <a:tr h="243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4 522,0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1.Комплекс процессных мероприятий "Содействие развитию малого и среднего предпринимательства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2 542,0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"Развитие туризма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Комплекс процессных мероприятий "Развитие сельского хозяйства Подпорожского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9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направленные на достижение цели федерального проекта "Создание условий для легкого старта и комфортного ведения бизнеса"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2 402,2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pPr lvl="0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и муниципальным долгом муниципального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«Подпорожский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Ленинградской области»</a:t>
            </a: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59260j.sch.obrazovanie33.ru/upload/resize_cache/iblock/4a0/1000_1000_1/jRb5bCjvOLjMeF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3724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244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105,0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руб., или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19,3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общего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расходов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на 2023 год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</a:rPr>
              <a:t>							          (тыс. руб.)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5930" y="2523520"/>
            <a:ext cx="6268558" cy="101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долгосрочной сбалансированности и устойчивости бюджетной системы Подпорожского муниципального района.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21452"/>
              </p:ext>
            </p:extLst>
          </p:nvPr>
        </p:nvGraphicFramePr>
        <p:xfrm>
          <a:off x="971600" y="4293096"/>
          <a:ext cx="7128792" cy="1944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23440"/>
                <a:gridCol w="1305352"/>
              </a:tblGrid>
              <a:tr h="427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244 105,0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8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"Выравнивание бюджетной обеспеченности муниципальных образований Подпорожского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177 505,0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82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"Предоставление дополнительной финансовой помощи бюджетам муниципальных образований Подпорожского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66 600,0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384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azazakazov.ru/upload/%D0%98%D0%BD%D1%84.%D0%BE%D0%B1%D1%89%D0%B5%D1%81%D1%82%D0%B2%D0%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4055"/>
            <a:ext cx="2362868" cy="1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177"/>
            <a:ext cx="8229600" cy="850106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«Устойчивое  общественное  развитие Подпорожского муниципального района»</a:t>
            </a: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222515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2 075,2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общего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расходов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(тыс. руб.)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860" y="1844824"/>
            <a:ext cx="6166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устойчивого общественного  развития Подпорожского муниципального района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85479"/>
              </p:ext>
            </p:extLst>
          </p:nvPr>
        </p:nvGraphicFramePr>
        <p:xfrm>
          <a:off x="1115616" y="3573018"/>
          <a:ext cx="6696744" cy="3004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66348"/>
                <a:gridCol w="1230396"/>
              </a:tblGrid>
              <a:tr h="23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"Совершенствование развития муниципальной службы Подпорожского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3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"Укрепление общероссийского гражданского единства и духовной общности народов, проживающих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районе, гармонизация межнациональных отношений"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3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Комплекс процессных мероприятий "Обеспечение деятельности информационно-консультационного центра для потребителей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Комплекс процессных мероприятий «Поддержка средств массовой информации Подпорожского муниципального района»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Комплекс процессных мероприятий "Оказание финансовой помощи социально ориентированным некоммерческим организациям"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149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s://phonoteka.org/uploads/posts/2021-05/1621917030_3-phonoteka_org-p-zemelnoe-pravo-f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3" y="1427159"/>
            <a:ext cx="2356163" cy="15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177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муниципальной собственностью и земельными ресурсами МО "Подпорожский муниципальный район»</a:t>
            </a: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22515"/>
            <a:ext cx="84966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3 860,0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				на 2023 год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  (тыс. руб.)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6" descr="http://nk-gov.ru/wp-content/uploads/2021/11/a71eb08b350426b2891f71e7eadd0246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ъект 12"/>
          <p:cNvSpPr txBox="1">
            <a:spLocks noGrp="1"/>
          </p:cNvSpPr>
          <p:nvPr>
            <p:ph idx="1"/>
          </p:nvPr>
        </p:nvSpPr>
        <p:spPr>
          <a:xfrm>
            <a:off x="2754966" y="2077808"/>
            <a:ext cx="614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kern="1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kern="1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и распоряжения муниципальной собственностью и земельными ресурсами, создание условий для устойчивого развития территории Подпорожского муниципального района</a:t>
            </a:r>
            <a:endParaRPr lang="ru-RU" sz="1800" kern="1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06377"/>
              </p:ext>
            </p:extLst>
          </p:nvPr>
        </p:nvGraphicFramePr>
        <p:xfrm>
          <a:off x="1331640" y="4005064"/>
          <a:ext cx="6696744" cy="26794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228"/>
                <a:gridCol w="937516"/>
              </a:tblGrid>
              <a:tr h="314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"Организация эффективного управления муниципальным имуществом"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"Организация эффективного управления земельными ресурсами"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1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проект "Регистрация права собственности и постановка на кадастровый учет земельных участков и объектов недвижимого имущества"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3 400,0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0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направленные на достижение цели федерального проекта "Стимулирование инвестиционной деятельности в агропромышленном комплексе"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по состоянию на 01.01.2022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193" y="1124744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Подпорожский муниципальный район – 26 547 человек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6" cy="9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58375351"/>
              </p:ext>
            </p:extLst>
          </p:nvPr>
        </p:nvGraphicFramePr>
        <p:xfrm>
          <a:off x="251520" y="1700808"/>
          <a:ext cx="48245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865186127"/>
              </p:ext>
            </p:extLst>
          </p:nvPr>
        </p:nvGraphicFramePr>
        <p:xfrm>
          <a:off x="4572000" y="3573016"/>
          <a:ext cx="43308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06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1okno.com/uploads/article/5def47b7dcd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" y="2060848"/>
            <a:ext cx="2382091" cy="16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1"/>
            <a:ext cx="8424936" cy="950485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энергетической эффективности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учреждениях муниципального образования «Подпорожский муниципальный район Ленинградской области»</a:t>
            </a: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757853" y="9197129"/>
            <a:ext cx="161558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3 860,0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(тыс. руб.)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6" descr="http://nk-gov.ru/wp-content/uploads/2021/11/a71eb08b350426b2891f71e7eadd0246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5693" y="1990655"/>
            <a:ext cx="8430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1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350,0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руб., или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% от общего объема расходов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</a:rPr>
              <a:t> 							(тыс. руб.)</a:t>
            </a:r>
            <a:endParaRPr lang="ru-RU" sz="1200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Объект 12"/>
          <p:cNvSpPr txBox="1">
            <a:spLocks noGrp="1"/>
          </p:cNvSpPr>
          <p:nvPr>
            <p:ph idx="1"/>
          </p:nvPr>
        </p:nvSpPr>
        <p:spPr>
          <a:xfrm>
            <a:off x="2627784" y="2635941"/>
            <a:ext cx="60486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энергетических ресурсов.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19954"/>
              </p:ext>
            </p:extLst>
          </p:nvPr>
        </p:nvGraphicFramePr>
        <p:xfrm>
          <a:off x="1187624" y="4379299"/>
          <a:ext cx="6663654" cy="21211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45006"/>
                <a:gridCol w="1318648"/>
              </a:tblGrid>
              <a:tr h="489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1 350,0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8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"Энергосбережение и повышение энергетической эффективности в административных зданиях МО "Подпорожский муниципальный район"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1 300,0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25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"Организационные мероприятия"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372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honoteka.org/uploads/posts/2022-01/1643201162_30-phonoteka-org-p-fon-avtobus-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3" y="2146258"/>
            <a:ext cx="2379736" cy="15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транспортного обслуживания населения в границах Винницкого сельского поселения, между поселениями в границах Подпорожского муниципального района»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700808"/>
            <a:ext cx="83632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27400,0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руб., или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2,2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от общего объема расходов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на 2023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                     (тыс. руб.)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12"/>
          <p:cNvSpPr txBox="1">
            <a:spLocks/>
          </p:cNvSpPr>
          <p:nvPr/>
        </p:nvSpPr>
        <p:spPr>
          <a:xfrm>
            <a:off x="2838608" y="2562378"/>
            <a:ext cx="6048671" cy="16927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устойчивого и безопасного функционирования пассажирского транспорта, направленного на удовлетворение потребности населения Подпорожского муниципального района в транспортных услугах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14918"/>
              </p:ext>
            </p:extLst>
          </p:nvPr>
        </p:nvGraphicFramePr>
        <p:xfrm>
          <a:off x="827584" y="4665707"/>
          <a:ext cx="7200800" cy="19796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77794"/>
                <a:gridCol w="1323006"/>
              </a:tblGrid>
              <a:tr h="419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27 400,0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"Создание условий для осуществления организации транспортного обслуживания населения"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18 400,0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1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"Развитие транспортной инфраструктуры на территории Подпорожского муниципального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064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отдельных категорий граждан 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Подпорожском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redak-dobroe.ru/sites/redak-dobroe/files/articles/28328/galery/so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1556792"/>
            <a:ext cx="8622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60 867,6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            (тыс. руб.)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Объект 12"/>
          <p:cNvSpPr txBox="1">
            <a:spLocks/>
          </p:cNvSpPr>
          <p:nvPr/>
        </p:nvSpPr>
        <p:spPr>
          <a:xfrm>
            <a:off x="2825553" y="2132856"/>
            <a:ext cx="6048671" cy="86177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 качества жизни отдельных категорий граждан.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04802"/>
              </p:ext>
            </p:extLst>
          </p:nvPr>
        </p:nvGraphicFramePr>
        <p:xfrm>
          <a:off x="1387157" y="4293096"/>
          <a:ext cx="6857251" cy="1927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97365"/>
                <a:gridCol w="1259886"/>
              </a:tblGrid>
              <a:tr h="4539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мероприятий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60 867,6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Комплекс процессных мероприятий "Оказание мер социальной поддержки отдельным категориям граждан"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12 774,9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2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Комплекс процессных мероприятий "Оказание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48 092,7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662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31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464496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2023 году предусмотрены бюджетные ассигнования на оказание финансовой помощи бюджетам поселений в сумме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244 105,0 тыс. руб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., из них: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-дотации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выравнивание бюджетной обеспеченности муниципальных образований поселений из бюджета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Подпорожского муниципального района 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93 134,0 тыс. руб.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-дотации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выравнивание бюджетной обеспеченности поселений за счет средств областного бюджета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84 371,0 тыс. руб.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-иные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решение вопросов местного значения поселений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66 600,0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тыс. руб., в том числе на  сохранение целевых показателей повышения оплаты труда работникам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муниципальных учреждений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8 600,0 тыс. руб.</a:t>
            </a:r>
            <a:endParaRPr lang="ru-RU" sz="1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2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396" y="258569"/>
            <a:ext cx="792088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инвестиционная программа </a:t>
            </a:r>
            <a:b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местного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96467"/>
            <a:ext cx="8363272" cy="4996829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федерального проекта «Развитие физической культуры и массового спорта» в части реализации мероприятий по строительству и реконструкции спортивных объектов предусмотрены средства местного бюджета в доле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строительство объекта «Строительство стадиона с футбольным полем с искусственным покрытием по адресу: Ленинградская область, Подпорожский муниципальный район, Подпорожское городское поселение, г. Подпорожье, ул. Парковая, участок № 15» в сумме 10 313,5 тыс. руб.  </a:t>
            </a:r>
          </a:p>
        </p:txBody>
      </p:sp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09120"/>
            <a:ext cx="2627784" cy="17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4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840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граждан" в доступной для широкого круга пользователей форме раскрывает информацию о проекте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 Разработчиком презентации "Бюджет для граждан"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«Подпорожский муниципальный район Ленинградской области». 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496944" cy="2448272"/>
          </a:xfrm>
        </p:spPr>
        <p:txBody>
          <a:bodyPr>
            <a:noAutofit/>
          </a:bodyPr>
          <a:lstStyle/>
          <a:p>
            <a:pPr fontAlgn="t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финансов: 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Акинфова Елена Владимировна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Ленинградская область, г.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подпорожье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(факс)  8(813 65)21417 (21311)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 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podporogye@yandex.ru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8-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до 17-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пн,вт,ср,чт,пт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13-00 до 14-00   Выходные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сб,вс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размещена на официальном сайте комитета финансов администрации  муниципального образования «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подпорожский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ЛЕНИНГРАДСКОЙ ОБЛАСТИ»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hlinkClick r:id="rId2"/>
              </a:rPr>
              <a:t>kf.podadm.ru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cap="none" dirty="0" smtClean="0"/>
              <a:t/>
            </a:r>
            <a:br>
              <a:rPr lang="ru-RU" sz="1200" b="0" cap="none" dirty="0" smtClean="0"/>
            </a:br>
            <a:r>
              <a:rPr lang="en-US" sz="1200" b="0" cap="small" dirty="0" smtClean="0">
                <a:latin typeface="Основной текст"/>
              </a:rPr>
              <a:t/>
            </a:r>
            <a:br>
              <a:rPr lang="en-US" sz="1200" b="0" cap="small" dirty="0" smtClean="0">
                <a:latin typeface="Основной текст"/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62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ypresentation.ru/documents_6/fb0a2fae552c2fc5215e84e88fe8211a/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260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78"/>
            <a:ext cx="8424936" cy="6120682"/>
          </a:xfrm>
        </p:spPr>
        <p:txBody>
          <a:bodyPr>
            <a:normAutofit fontScale="90000"/>
          </a:bodyPr>
          <a:lstStyle/>
          <a:p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(налоговые и неналоговые доходы, безвозмездные поступления )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 доходами</a:t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превышение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РАСХОДАМИ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предельные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денежных средств, предусмотренных в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для исполнения бюджетных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средства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одним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бюджетом бюджетной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Российской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ГОД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ПРЕДШЕСТВУЮЩИЙ ТЕКУЩЕМУ ФИНАНСОВОМУ ГОДУ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ОЧРЕДНОЙ Финансовый ГОД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ГОД, СЛЕДУЮЩИЙ ЗА ТЕКУЩИМ ФИНАНСОВЫМ ГОДОМ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ДВА ФИНАНСОВЫХ ГОДА, СЛЕДУЮЩИЕ ЗА ОЧЕРЕДНЫМ ФИНАНСОВЫМ ГОДОМ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04055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alt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 и термины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9552" cy="6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7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7072"/>
            <a:ext cx="7885237" cy="1227712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3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бюджетной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680519"/>
          </a:xfr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000" dirty="0" smtClean="0"/>
              <a:t>Стратегическая приоритизация </a:t>
            </a:r>
            <a:r>
              <a:rPr lang="ru-RU" sz="2000" dirty="0"/>
              <a:t>расходов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/>
              <a:t>Обеспечение сбалансированности и долговой устойчивости </a:t>
            </a:r>
            <a:r>
              <a:rPr lang="ru-RU" sz="2000" dirty="0" smtClean="0"/>
              <a:t>бюджета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Увеличение доходной базы консолидированного бюджета Подпорожского муниципального района</a:t>
            </a: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Повышение </a:t>
            </a:r>
            <a:r>
              <a:rPr lang="ru-RU" sz="2000" dirty="0"/>
              <a:t>эффективности </a:t>
            </a:r>
            <a:r>
              <a:rPr lang="ru-RU" sz="2000" dirty="0" smtClean="0"/>
              <a:t>управления бюджетными расходами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5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32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4" y="363963"/>
            <a:ext cx="7889969" cy="1040027"/>
          </a:xfrm>
        </p:spPr>
        <p:txBody>
          <a:bodyPr>
            <a:noAutofit/>
          </a:bodyPr>
          <a:lstStyle/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муниципального образования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«Подпорожский муниципальный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Ленинградской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b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 плановый период 20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20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годов: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199" y="1700808"/>
            <a:ext cx="8232749" cy="489654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184 Бюджетного кодекса  Российской Федерации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Послания Президента Российской Федерации Федеральному Собранию Российской Федерации  от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2021 года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повышения эффективности бюджетных расходов в 2019-2024 годах (распоряжение Правительства Российской Федерации от 31 января 2019 года №117-р)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Российской Федерации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мая 2012 года №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597, от 07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2018 года № 204, от 21 июля 2020 года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474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и Подпорожского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Ленинградской области 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«Подпорожский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район Ленинградской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48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13576" cy="936104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-экономического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Подпорожского муниципального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3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012112"/>
              </p:ext>
            </p:extLst>
          </p:nvPr>
        </p:nvGraphicFramePr>
        <p:xfrm>
          <a:off x="179511" y="1196753"/>
          <a:ext cx="8712969" cy="5453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465"/>
                <a:gridCol w="1693488"/>
                <a:gridCol w="995861"/>
                <a:gridCol w="995861"/>
                <a:gridCol w="995861"/>
                <a:gridCol w="1087433"/>
              </a:tblGrid>
              <a:tr h="5121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(оценка)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(прогноз)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(прогноз)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 (прогноз)</a:t>
                      </a:r>
                      <a:endParaRPr lang="ru-RU" sz="1400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Отгружено товаров собственного производства,</a:t>
                      </a:r>
                      <a:r>
                        <a:rPr lang="ru-RU" sz="1100" b="1" baseline="0" dirty="0" smtClean="0"/>
                        <a:t> выполнено работ и услуг собственными силами (без субъектов малого предпринимательства)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Млн.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2 515,2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1 028,8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1 151,4</a:t>
                      </a:r>
                      <a:endParaRPr lang="ru-RU" sz="1400" b="1" dirty="0"/>
                    </a:p>
                  </a:txBody>
                  <a:tcPr/>
                </a:tc>
              </a:tr>
              <a:tr h="451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90,5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102,0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Продукция сельского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Млн.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477,8</a:t>
                      </a:r>
                      <a:endParaRPr lang="ru-RU" sz="1400" b="1" dirty="0"/>
                    </a:p>
                  </a:txBody>
                  <a:tcPr/>
                </a:tc>
              </a:tr>
              <a:tr h="39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101,2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Инвестиции в основной капитал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Млн.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636,6</a:t>
                      </a:r>
                      <a:endParaRPr lang="ru-RU" sz="1400" b="1" dirty="0"/>
                    </a:p>
                  </a:txBody>
                  <a:tcPr/>
                </a:tc>
              </a:tr>
              <a:tr h="39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109,5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Оборот розничной торговли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Млн.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2 960,8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3 344,4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3 683,7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3 984,3</a:t>
                      </a:r>
                      <a:endParaRPr lang="ru-RU" sz="1400" b="1" dirty="0"/>
                    </a:p>
                  </a:txBody>
                  <a:tcPr/>
                </a:tc>
              </a:tr>
              <a:tr h="39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103,8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Объем платных услуг населению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Млн.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134,4</a:t>
                      </a:r>
                      <a:endParaRPr lang="ru-RU" sz="1400" b="1" dirty="0"/>
                    </a:p>
                  </a:txBody>
                  <a:tcPr/>
                </a:tc>
              </a:tr>
              <a:tr h="39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101,5</a:t>
                      </a:r>
                      <a:endParaRPr lang="ru-RU" sz="1400" b="1" dirty="0"/>
                    </a:p>
                  </a:txBody>
                  <a:tcPr/>
                </a:tc>
              </a:tr>
              <a:tr h="38017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Среднесписочная численность работников организаций (без внешних совместителей)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человек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7 188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7 140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7 190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7 248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Среднемесячная  номинальная начисленная заработная плата в целом по муниципальному образованию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44 575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44 575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44 575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44 575</a:t>
                      </a:r>
                      <a:endParaRPr lang="ru-RU" sz="1400" b="1" dirty="0"/>
                    </a:p>
                  </a:txBody>
                  <a:tcPr/>
                </a:tc>
              </a:tr>
              <a:tr h="332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</a:t>
                      </a:r>
                      <a:r>
                        <a:rPr lang="ru-RU" sz="1000" b="1" baseline="0" dirty="0" smtClean="0"/>
                        <a:t> к предыдущему году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Численность населения (на 1 января года)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человек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26 547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26 022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25 522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25 047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0"/>
            <a:ext cx="611560" cy="7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7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327288"/>
            <a:ext cx="7581528" cy="107636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«Подпорожский 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район Ленинградской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13109"/>
              </p:ext>
            </p:extLst>
          </p:nvPr>
        </p:nvGraphicFramePr>
        <p:xfrm>
          <a:off x="305780" y="1628800"/>
          <a:ext cx="8226659" cy="4931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7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/>
                <a:gridCol w="1368152"/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954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719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1 387 147,0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482,1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1 252 065,5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1 205 343,1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1 231 697,0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5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474 667,6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436 045,7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513 169,9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572 662,6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85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32 104,1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25 180,0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27 354,7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28 537,3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26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880 375,3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773 256,4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664 312,2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630 497,1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62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1 299 851,0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234 482,1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1 263 029,3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1 210 561,8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1 231 697,0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52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87 296,0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-10 963,8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-5 218,7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6"/>
            <a:ext cx="611560" cy="7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81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4357"/>
            <a:ext cx="8280921" cy="864096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«Подпорожский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Ленинградской области»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62552"/>
              </p:ext>
            </p:extLst>
          </p:nvPr>
        </p:nvGraphicFramePr>
        <p:xfrm>
          <a:off x="467544" y="1340768"/>
          <a:ext cx="835292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9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70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31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Безвозмездные</a:t>
                      </a:r>
                      <a:r>
                        <a:rPr lang="ru-RU" sz="1800" b="1" baseline="0" dirty="0"/>
                        <a:t> поступления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1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Налоги на совокупный доход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Государственная </a:t>
                      </a:r>
                      <a:r>
                        <a:rPr lang="ru-RU" sz="1800" dirty="0"/>
                        <a:t>пошлина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Доходы от </a:t>
                      </a:r>
                      <a:r>
                        <a:rPr lang="ru-RU" sz="1800" dirty="0" smtClean="0"/>
                        <a:t>использования имущества, находящегося в государственной и муниципальной собственности</a:t>
                      </a:r>
                      <a:endParaRPr lang="ru-RU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продажи материальных и нематериальных активов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Плата </a:t>
                      </a:r>
                      <a:r>
                        <a:rPr lang="ru-RU" sz="1800" baseline="0" dirty="0"/>
                        <a:t> за негативное воздействие на окружающую среду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/>
                        <a:t>Штрафы, санкции, возмещение ущерба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Прочие неналоговые доходы</a:t>
                      </a:r>
                      <a:endParaRPr lang="ru-RU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smtClean="0"/>
                        <a:t>Иные межбюджетные</a:t>
                      </a:r>
                      <a:r>
                        <a:rPr lang="ru-RU" sz="1800" baseline="0" smtClean="0"/>
                        <a:t> </a:t>
                      </a:r>
                      <a:r>
                        <a:rPr lang="ru-RU" sz="1800" baseline="0" dirty="0"/>
                        <a:t>трансферты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Прочие безвозмездные </a:t>
                      </a:r>
                      <a:r>
                        <a:rPr lang="ru-RU" sz="1800" baseline="0" dirty="0"/>
                        <a:t>поступления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4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18244</TotalTime>
  <Words>2536</Words>
  <Application>Microsoft Office PowerPoint</Application>
  <PresentationFormat>Экран (4:3)</PresentationFormat>
  <Paragraphs>726</Paragraphs>
  <Slides>36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Основной текст</vt:lpstr>
      <vt:lpstr>Тема Office</vt:lpstr>
      <vt:lpstr> БЮДЖЕТ ДЛЯ ГРАЖДАН к проекту бюджета  муниципального образования   «Подпорожский муниципальный район  Ленинградской области»  на 2023 год и плановый период 2024 и 2025 годов</vt:lpstr>
      <vt:lpstr>Административно – территориальное деление  муниципального образования «Подпорожский муниципальный район Ленинградской области»</vt:lpstr>
      <vt:lpstr>Численность населения по состоянию на 01.01.2022</vt:lpstr>
      <vt:lpstr> 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 ДОХОДЫ БЮДЖЕТА - поступающие в бюджет денежные средства  (налоговые и неналоговые доходы, безвозмездные поступления )   РАСХОДЫ БЮДЖЕТА - выплачиваемые из бюджета денежные средства  Дефицит бюджета - превышение расходов бюджета над его доходами  ПРОФИЦИТ БЮДЖЕТА -  превышение доходов бюджета над его РАСХОДАМИ  Бюджетные ассигнования - предельные объемы денежных средств, предусмотренных в соответствующем финансовом году для исполнения бюджетных обязательств  Межбюджетные трансферты -  средства, предоставляемые одним   бюджетом бюджетной системы Российской Федерации другому бюджету бюджетной системы Российской Федерации  ОТЧЕТНЫЙ ФИНАНСОВЫЙ ГОД – ГОД, ПРЕДШЕСТВУЮЩИЙ ТЕКУЩЕМУ ФИНАНСОВОМУ ГОДУ  ТЕКУЩИЙ ФИНАНСОВЫЙ ГОД 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  ОЧРЕДНОЙ Финансовый ГОД – ГОД, СЛЕДУЮЩИЙ ЗА ТЕКУЩИМ ФИНАНСОВЫМ ГОДОМ  ПЛАНОВЫЙ ПЕРИОД – ДВА ФИНАНСОВЫХ ГОДА, СЛЕДУЮЩИЕ ЗА ОЧЕРЕДНЫМ ФИНАНСОВЫМ ГОДОМ    </vt:lpstr>
      <vt:lpstr>Цели и задачи бюджетной политики Подпорожского муниципального района  на 2023-2025 годы</vt:lpstr>
      <vt:lpstr> Основы составления проекта бюджета муниципального образования «Подпорожский муниципальный район Ленинградской области» на  2023 год и  плановый период 2024 и 2025 годов:</vt:lpstr>
      <vt:lpstr>Основные показатели прогноза социально -экономического развития Подпорожского муниципального района</vt:lpstr>
      <vt:lpstr>Основные параметры бюджета муниципального образования «Подпорожский  муниципальный район Ленинградской области» на 2023 - 2025 годы </vt:lpstr>
      <vt:lpstr>Доходы, поступающие в бюджет муниципального образования «Подпорожский муниципальный район Ленинградской области»  </vt:lpstr>
      <vt:lpstr> Структура доходов бюджета  муниципального образования «Подпорожский  муниципальный район Ленинградской области» </vt:lpstr>
      <vt:lpstr>Презентация PowerPoint</vt:lpstr>
      <vt:lpstr> Динамика поступлений НДФЛ в бюджет района  в 2022-2023 годах  </vt:lpstr>
      <vt:lpstr>Динамика безвозмездных поступлений  из бюджетов других уровней 2022- 2023 гг.  </vt:lpstr>
      <vt:lpstr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 Как детализируются расходы?</vt:lpstr>
      <vt:lpstr>О</vt:lpstr>
      <vt:lpstr>Структура расходов бюджета муниципального образования «Подпорожский муниципальный район Ленинградской области» на 2023 год</vt:lpstr>
      <vt:lpstr>Проект бюджета муниципального образования «Подпорожский муниципальный район Ленинградской области» на 2023 год в разрезе разделов и подразделов классификации расходов                                                                                                                            </vt:lpstr>
      <vt:lpstr>Расходы на социально - культурную сферу</vt:lpstr>
      <vt:lpstr>Динамика и структура расходов бюджета, тыс. рублей</vt:lpstr>
      <vt:lpstr>Презентация PowerPoint</vt:lpstr>
      <vt:lpstr>Раздел «Национальная экономика»  Общий объем расходов в 2023 году 42 876,7 тыс. руб.</vt:lpstr>
      <vt:lpstr>Структура расходов бюджета на 2023 год  в программном формате:</vt:lpstr>
      <vt:lpstr>Муниципальная программа «Современное образование Подпорожского района»</vt:lpstr>
      <vt:lpstr>Муниципальная программа  «Развитие молодежной политики, физической культуры, массового спорта и приобщение к здоровому образу жизни жителей Подпорожского муниципального района» </vt:lpstr>
      <vt:lpstr>Муниципальная программа  «Безопасность Подпорожского муниципального  района Ленинградской области»</vt:lpstr>
      <vt:lpstr>Муниципальная программа «Экономическое  развитие Подпорожского муниципального района»</vt:lpstr>
      <vt:lpstr>Муниципальная программа  «Управление муниципальными финансами и муниципальным долгом муниципального образования «Подпорожский муниципальный район Ленинградской области»</vt:lpstr>
      <vt:lpstr>Муниципальная программа «Устойчивое  общественное  развитие Подпорожского муниципального района»</vt:lpstr>
      <vt:lpstr>Муниципальная программа «Управление муниципальной собственностью и земельными ресурсами МО "Подпорожский муниципальный район»</vt:lpstr>
      <vt:lpstr>Муниципальная программа «Энергосбережение и повышение энергетической эффективности в муниципальных учреждениях муниципального образования «Подпорожский муниципальный район Ленинградской области»</vt:lpstr>
      <vt:lpstr>Муниципальная программа «Организация транспортного обслуживания населения в границах Винницкого сельского поселения, между поселениями в границах Подпорожского муниципального района» </vt:lpstr>
      <vt:lpstr>Муниципальная программа «Социальная поддержка отдельных категорий граждан  в Подпорожском муниципальном районе»</vt:lpstr>
      <vt:lpstr>Межбюджетные трансферты</vt:lpstr>
      <vt:lpstr>Адресная инвестиционная программа  в 2023 году за счет средств местного бюджета</vt:lpstr>
      <vt:lpstr>Контактная информация: Председатель комитета финансов:  Акинфова Елена Владимировна Адрес: Ленинградская область, г. подпорожье, пр. ленина, 3 Телефон (факс)  8(813 65)21417 (21311) Адрес электронной почты:  podporogye@yandex.ru Режим работы с 8-30 до 17-30    пн,вт,ср,чт,пт обед с 13-00 до 14-00   Выходные сб,вс Информация  размещена на официальном сайте комитета финансов администрации  муниципального образования «подпорожский муниципальный район ЛЕНИНГРАДСКОЙ ОБЛАСТИ» kf.podadm.ru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муниципального образования Волосовский район  Ленинградской области  на 2015 год  и на плановый период  2016 и 2017 годов</dc:title>
  <dc:creator>А.В.Добротворский</dc:creator>
  <cp:lastModifiedBy>Павлова</cp:lastModifiedBy>
  <cp:revision>1024</cp:revision>
  <cp:lastPrinted>2022-11-24T09:32:49Z</cp:lastPrinted>
  <dcterms:created xsi:type="dcterms:W3CDTF">2014-11-26T05:32:22Z</dcterms:created>
  <dcterms:modified xsi:type="dcterms:W3CDTF">2022-11-24T11:25:04Z</dcterms:modified>
</cp:coreProperties>
</file>