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276" r:id="rId4"/>
    <p:sldId id="257" r:id="rId5"/>
    <p:sldId id="301" r:id="rId6"/>
    <p:sldId id="258" r:id="rId7"/>
    <p:sldId id="260" r:id="rId8"/>
    <p:sldId id="261" r:id="rId9"/>
    <p:sldId id="282" r:id="rId10"/>
    <p:sldId id="297" r:id="rId11"/>
    <p:sldId id="278" r:id="rId12"/>
    <p:sldId id="285" r:id="rId13"/>
    <p:sldId id="271" r:id="rId14"/>
    <p:sldId id="281" r:id="rId15"/>
    <p:sldId id="292" r:id="rId16"/>
    <p:sldId id="294" r:id="rId17"/>
    <p:sldId id="266" r:id="rId18"/>
    <p:sldId id="304" r:id="rId19"/>
    <p:sldId id="290" r:id="rId20"/>
    <p:sldId id="289" r:id="rId21"/>
    <p:sldId id="295" r:id="rId22"/>
    <p:sldId id="287" r:id="rId23"/>
    <p:sldId id="279" r:id="rId24"/>
    <p:sldId id="274" r:id="rId2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86"/>
            <p14:sldId id="276"/>
            <p14:sldId id="257"/>
            <p14:sldId id="301"/>
            <p14:sldId id="258"/>
            <p14:sldId id="260"/>
            <p14:sldId id="261"/>
            <p14:sldId id="282"/>
            <p14:sldId id="297"/>
            <p14:sldId id="278"/>
            <p14:sldId id="285"/>
            <p14:sldId id="271"/>
            <p14:sldId id="281"/>
            <p14:sldId id="292"/>
            <p14:sldId id="294"/>
            <p14:sldId id="266"/>
            <p14:sldId id="304"/>
            <p14:sldId id="290"/>
            <p14:sldId id="289"/>
            <p14:sldId id="295"/>
            <p14:sldId id="287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848" autoAdjust="0"/>
  </p:normalViewPr>
  <p:slideViewPr>
    <p:cSldViewPr>
      <p:cViewPr varScale="1">
        <p:scale>
          <a:sx n="85" d="100"/>
          <a:sy n="85" d="100"/>
        </p:scale>
        <p:origin x="82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ОЦЕНКА </a:t>
            </a: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>
                <a:solidFill>
                  <a:schemeClr val="tx1"/>
                </a:solidFill>
              </a:rPr>
              <a:t>год: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Доходы всего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1 376 531,8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5151029306512984"/>
          <c:y val="5.238565078652724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440 995,5 тыс.руб</c:v>
                </c:pt>
                <c:pt idx="1">
                  <c:v>Неналоговые доходы                            25 306,9 тыс.руб</c:v>
                </c:pt>
                <c:pt idx="2">
                  <c:v>Безвозмездные поступления                                                           910 229,4 тыс.руб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440995.5</c:v>
                </c:pt>
                <c:pt idx="1">
                  <c:v>25306.9</c:v>
                </c:pt>
                <c:pt idx="2">
                  <c:v>910229.4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DF-41C0-AF79-6E52EFC52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34265642068809"/>
          <c:y val="0.27602803746027771"/>
          <c:w val="0.35371746336685889"/>
          <c:h val="0.57893403862843662"/>
        </c:manualLayout>
      </c:layout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«Образование» общие расходы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738 183,1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381172839506174"/>
          <c:y val="8.555756331386004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4157310197336445E-2"/>
          <c:y val="0.14597972925746985"/>
          <c:w val="0.59520000972100706"/>
          <c:h val="0.82496657276106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«Образование» 738 183,1 тыс. руб.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281 418,8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277 310,4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106 791,0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14 009,3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6427408379508113E-2"/>
                  <c:y val="0.102894590892532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58 155,6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281418.8</c:v>
                </c:pt>
                <c:pt idx="1">
                  <c:v>277310.40000000002</c:v>
                </c:pt>
                <c:pt idx="2">
                  <c:v>106791</c:v>
                </c:pt>
                <c:pt idx="3">
                  <c:v>498</c:v>
                </c:pt>
                <c:pt idx="4">
                  <c:v>14009.3</c:v>
                </c:pt>
                <c:pt idx="5">
                  <c:v>58155.6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71-43B9-AF24-CD2A53BDE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55324681637014"/>
          <c:y val="0.13440840566007067"/>
          <c:w val="0.3794467531836298"/>
          <c:h val="0.8655915943399292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3721.9</c:v>
                </c:pt>
                <c:pt idx="1">
                  <c:v>26076.3</c:v>
                </c:pt>
                <c:pt idx="2">
                  <c:v>2000</c:v>
                </c:pt>
                <c:pt idx="3">
                  <c:v>1545.2</c:v>
                </c:pt>
                <c:pt idx="4">
                  <c:v>5453.7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013024"/>
        <c:axId val="324013416"/>
      </c:barChart>
      <c:catAx>
        <c:axId val="324013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013416"/>
        <c:crosses val="autoZero"/>
        <c:auto val="1"/>
        <c:lblAlgn val="ctr"/>
        <c:lblOffset val="100"/>
        <c:noMultiLvlLbl val="0"/>
      </c:catAx>
      <c:valAx>
        <c:axId val="32401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01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ПРОГНОЗ  </a:t>
            </a:r>
            <a:r>
              <a:rPr lang="ru-RU" dirty="0" smtClean="0">
                <a:solidFill>
                  <a:schemeClr val="tx1"/>
                </a:solidFill>
              </a:rPr>
              <a:t>2022</a:t>
            </a:r>
            <a:r>
              <a:rPr lang="ru-RU" baseline="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r>
              <a:rPr lang="ru-RU" dirty="0">
                <a:solidFill>
                  <a:schemeClr val="tx1"/>
                </a:solidFill>
              </a:rPr>
              <a:t>:    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Доходы всего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1 226 116,3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          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62,4%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436 045,7 тыс.руб</c:v>
                </c:pt>
                <c:pt idx="1">
                  <c:v>Неналоговые доходы                            25 180,0 тыс.руб</c:v>
                </c:pt>
                <c:pt idx="2">
                  <c:v>Безвозмездные поступления                                                           764 890,6 тыс.руб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436045.7</c:v>
                </c:pt>
                <c:pt idx="1">
                  <c:v>25180</c:v>
                </c:pt>
                <c:pt idx="2">
                  <c:v>764890.6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2-4B40-A3E3-83D575260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«Подпорожский муниципальный район Ленинградской области» на 2022 год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</a:p>
        </c:rich>
      </c:tx>
      <c:layout>
        <c:manualLayout>
          <c:xMode val="edge"/>
          <c:yMode val="edge"/>
          <c:x val="0.14621876822079918"/>
          <c:y val="1.851851851851851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44426066342287E-2"/>
          <c:y val="0.17472995042286382"/>
          <c:w val="0.61126240015533673"/>
          <c:h val="0.75147482907652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explosion val="2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6F-4848-BF03-F8CBAB001D5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6F-4848-BF03-F8CBAB001D5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FFC000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0.14062131678090789"/>
                  <c:y val="-0.14277850685331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818050210300504"/>
                  <c:y val="-8.7413094196558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371273089363843E-2"/>
                  <c:y val="-8.538043161271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при пользовании природными ресурсами</c:v>
                </c:pt>
                <c:pt idx="5">
                  <c:v>Доходы от оказания платных услуг и компенсации затрат государства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8"/>
                <c:pt idx="0">
                  <c:v>367479.9</c:v>
                </c:pt>
                <c:pt idx="1">
                  <c:v>64812.800000000003</c:v>
                </c:pt>
                <c:pt idx="2">
                  <c:v>3753</c:v>
                </c:pt>
                <c:pt idx="3">
                  <c:v>17530</c:v>
                </c:pt>
                <c:pt idx="4">
                  <c:v>500</c:v>
                </c:pt>
                <c:pt idx="5">
                  <c:v>3140</c:v>
                </c:pt>
                <c:pt idx="6">
                  <c:v>1910</c:v>
                </c:pt>
                <c:pt idx="7">
                  <c:v>2100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6F-4848-BF03-F8CBAB001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rgbClr val="C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67478163547371828"/>
          <c:y val="0.14459419655876349"/>
          <c:w val="0.31825622387963809"/>
          <c:h val="0.83688728492271802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702445190978"/>
          <c:y val="0"/>
          <c:w val="0.8087118440954091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план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477440229939003E-3"/>
                  <c:y val="-2.1300415766809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003121315114107E-2"/>
                  <c:y val="-1.06501363133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7A-491A-A49B-A7925F2C7AF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проект 2022</c:v>
                </c:pt>
                <c:pt idx="1">
                  <c:v>оценка 2021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367479.9</c:v>
                </c:pt>
                <c:pt idx="1">
                  <c:v>372631.8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7A-491A-A49B-A7925F2C7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960432"/>
        <c:axId val="214961216"/>
      </c:barChart>
      <c:catAx>
        <c:axId val="214960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4961216"/>
        <c:crosses val="autoZero"/>
        <c:auto val="1"/>
        <c:lblAlgn val="ctr"/>
        <c:lblOffset val="100"/>
        <c:noMultiLvlLbl val="0"/>
      </c:catAx>
      <c:valAx>
        <c:axId val="214961216"/>
        <c:scaling>
          <c:orientation val="minMax"/>
        </c:scaling>
        <c:delete val="1"/>
        <c:axPos val="b"/>
        <c:numFmt formatCode="#\ ##0.0" sourceLinked="1"/>
        <c:majorTickMark val="out"/>
        <c:minorTickMark val="none"/>
        <c:tickLblPos val="none"/>
        <c:crossAx val="214960432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692528384380552"/>
          <c:y val="0.1122957179520621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46976066122746E-2"/>
          <c:y val="0.13653971924175759"/>
          <c:w val="0.9465530239338773"/>
          <c:h val="0.7992912990713497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дополнительному нормативу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723488033061328E-2"/>
                  <c:y val="8.020806918628794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dirty="0" smtClean="0"/>
                      <a:t>297 519,8</a:t>
                    </a:r>
                  </a:p>
                  <a:p>
                    <a:pPr>
                      <a:defRPr b="1"/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582304039072445E-2"/>
                  <c:y val="-1.2031684066292368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dirty="0" smtClean="0"/>
                      <a:t>293 143,5</a:t>
                    </a:r>
                  </a:p>
                  <a:p>
                    <a:pPr>
                      <a:defRPr b="1"/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оценка 2021</c:v>
                </c:pt>
                <c:pt idx="1">
                  <c:v>проект 2022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297519.8</c:v>
                </c:pt>
                <c:pt idx="1">
                  <c:v>293143.5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4E-4D71-8251-BE6AB521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299824"/>
        <c:axId val="318300216"/>
        <c:axId val="0"/>
      </c:bar3DChart>
      <c:catAx>
        <c:axId val="31829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8300216"/>
        <c:crosses val="autoZero"/>
        <c:auto val="1"/>
        <c:lblAlgn val="ctr"/>
        <c:lblOffset val="100"/>
        <c:noMultiLvlLbl val="0"/>
      </c:catAx>
      <c:valAx>
        <c:axId val="31830021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one"/>
        <c:crossAx val="31829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9E-2"/>
          <c:y val="6.7344783861467708E-2"/>
          <c:w val="0.87033913311334388"/>
          <c:h val="0.66621754905236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(оценка)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530330334761603E-2"/>
                  <c:y val="2.412092064425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353495915314482E-2"/>
                  <c:y val="-4.1005565095242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FC-4233-B7DC-61B1A0539038}"/>
                </c:ext>
                <c:ext xmlns:c15="http://schemas.microsoft.com/office/drawing/2012/chart" uri="{CE6537A1-D6FC-4f65-9D91-7224C49458BB}">
                  <c15:layout>
                    <c:manualLayout>
                      <c:w val="0.11776372459867893"/>
                      <c:h val="0.147077408592631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209898791287182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13571968375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108778.5</c:v>
                </c:pt>
                <c:pt idx="1">
                  <c:v>233196.79999999999</c:v>
                </c:pt>
                <c:pt idx="2">
                  <c:v>537375.9</c:v>
                </c:pt>
                <c:pt idx="3">
                  <c:v>30878.2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FC-4233-B7DC-61B1A05390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 (прогноз)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745812482592345E-2"/>
                  <c:y val="-5.547811748179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994416643456488E-2"/>
                  <c:y val="-5.065393335294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980647315211559"/>
                  <c:y val="2.653301270868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68401743438598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144282.79999999999</c:v>
                </c:pt>
                <c:pt idx="1">
                  <c:v>65161.9</c:v>
                </c:pt>
                <c:pt idx="2">
                  <c:v>554642.30000000005</c:v>
                </c:pt>
                <c:pt idx="3">
                  <c:v>803.6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7FC-4233-B7DC-61B1A0539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301000"/>
        <c:axId val="318301392"/>
        <c:axId val="0"/>
      </c:bar3DChart>
      <c:catAx>
        <c:axId val="318301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318301392"/>
        <c:crosses val="autoZero"/>
        <c:auto val="1"/>
        <c:lblAlgn val="ctr"/>
        <c:lblOffset val="100"/>
        <c:noMultiLvlLbl val="0"/>
      </c:catAx>
      <c:valAx>
        <c:axId val="318301392"/>
        <c:scaling>
          <c:orientation val="minMax"/>
        </c:scaling>
        <c:delete val="1"/>
        <c:axPos val="l"/>
        <c:majorGridlines/>
        <c:numFmt formatCode="#\ ##0.0" sourceLinked="1"/>
        <c:majorTickMark val="out"/>
        <c:minorTickMark val="none"/>
        <c:tickLblPos val="none"/>
        <c:crossAx val="318301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рублей.)</a:t>
            </a:r>
          </a:p>
        </c:rich>
      </c:tx>
      <c:layout>
        <c:manualLayout>
          <c:xMode val="edge"/>
          <c:yMode val="edge"/>
          <c:x val="0.41678050264946426"/>
          <c:y val="1.55955696302274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408442540200846E-2"/>
          <c:y val="0.24796198443704123"/>
          <c:w val="0.91666666666666652"/>
          <c:h val="0.720629841649169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(тыс. рублей.)</c:v>
                </c:pt>
              </c:strCache>
            </c:strRef>
          </c:tx>
          <c:explosion val="9"/>
          <c:dPt>
            <c:idx val="4"/>
            <c:bubble3D val="0"/>
            <c:spPr>
              <a:solidFill>
                <a:srgbClr val="FFC000"/>
              </a:solidFill>
              <a:ln w="127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D1-4E99-8005-DC6DE94719E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1620973273501012"/>
                  <c:y val="-6.20834657694643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0100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Общегосударственные вопросы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109 817,7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289380890046032E-2"/>
                  <c:y val="-0.105359329496932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0300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Национальная безопасность и правоохранительная деятельность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10 169,0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341367867338526E-2"/>
                  <c:y val="5.30494966949462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0400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Национальная экономика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38 797,1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971805065137686E-3"/>
                  <c:y val="7.23536191033856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0500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Жилищно-коммунальное  хозяйство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22 104,0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089417600942896"/>
                  <c:y val="-0.242580898947462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0700  </a:t>
                    </a:r>
                    <a:endParaRPr lang="ru-RU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 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738 183,1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8209812436299342E-3"/>
                  <c:y val="-1.79703123391451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0800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Культура, кинематография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600,0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4741574607652288E-2"/>
                  <c:y val="-1.27353585333451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1000 Социальная 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политика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103 221,5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5500693159697239E-2"/>
                  <c:y val="-2.85648617080259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Физическая  культура  и  спорт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29 234,0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1677796669935221"/>
                  <c:y val="-0.116268860252439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1200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Средства массовой информации 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750,0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3402182366210519"/>
                  <c:y val="5.0715277907115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1400 </a:t>
                    </a:r>
                    <a:r>
                      <a:rPr lang="ru-RU" dirty="0"/>
                      <a:t>Межбюджетные  </a:t>
                    </a:r>
                    <a:r>
                      <a:rPr lang="ru-RU" dirty="0" smtClean="0"/>
                      <a:t>трансферты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aseline="0" dirty="0" smtClean="0"/>
                      <a:t>165 239,9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\ &quot;₽&quot;_-;\-* #,##0.0\ &quot;₽&quot;_-;_-* &quot;-&quot;?\ &quot;₽&quot;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Лист1!$B$2:$B$12</c:f>
              <c:numCache>
                <c:formatCode>#\ ##0.0;[Red]#\ ##0.0</c:formatCode>
                <c:ptCount val="11"/>
                <c:pt idx="0">
                  <c:v>109817.7</c:v>
                </c:pt>
                <c:pt idx="1">
                  <c:v>10169</c:v>
                </c:pt>
                <c:pt idx="2">
                  <c:v>38797.1</c:v>
                </c:pt>
                <c:pt idx="3">
                  <c:v>22104</c:v>
                </c:pt>
                <c:pt idx="4">
                  <c:v>738183.1</c:v>
                </c:pt>
                <c:pt idx="5">
                  <c:v>8600</c:v>
                </c:pt>
                <c:pt idx="6">
                  <c:v>103221.5</c:v>
                </c:pt>
                <c:pt idx="7">
                  <c:v>29234</c:v>
                </c:pt>
                <c:pt idx="8">
                  <c:v>750</c:v>
                </c:pt>
                <c:pt idx="9">
                  <c:v>0</c:v>
                </c:pt>
                <c:pt idx="10">
                  <c:v>165239.9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5D1-4E99-8005-DC6DE94719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5D1-4E99-8005-DC6DE94719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5D1-4E99-8005-DC6DE94719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5D1-4E99-8005-DC6DE9471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Структура расходов в 2022 году</a:t>
            </a:r>
          </a:p>
        </c:rich>
      </c:tx>
      <c:layout>
        <c:manualLayout>
          <c:xMode val="edge"/>
          <c:yMode val="edge"/>
          <c:x val="0.10555753061711165"/>
          <c:y val="1.79764296451613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192098388301014E-3"/>
          <c:y val="0.29549403436048088"/>
          <c:w val="0.63576091183046568"/>
          <c:h val="0.581882868455002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Социальная сфера</c:v>
                </c:pt>
                <c:pt idx="1">
                  <c:v>Национальная экономика</c:v>
                </c:pt>
                <c:pt idx="2">
                  <c:v>МБТ бюджетам других уровней</c:v>
                </c:pt>
                <c:pt idx="3">
                  <c:v>Общегосударстенные вопросы</c:v>
                </c:pt>
                <c:pt idx="4">
                  <c:v>Жилищно-коммунальное хозяйство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0.71699999999999997</c:v>
                </c:pt>
                <c:pt idx="1">
                  <c:v>3.2000000000000001E-2</c:v>
                </c:pt>
                <c:pt idx="2">
                  <c:v>0.13500000000000001</c:v>
                </c:pt>
                <c:pt idx="3">
                  <c:v>0.09</c:v>
                </c:pt>
                <c:pt idx="4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04-49C7-8815-34F5CAF073E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3040624334026318"/>
          <c:y val="0.1956133443845835"/>
          <c:w val="0.36030353844658303"/>
          <c:h val="0.78682926921331175"/>
        </c:manualLayout>
      </c:layout>
      <c:overlay val="0"/>
      <c:txPr>
        <a:bodyPr/>
        <a:lstStyle/>
        <a:p>
          <a:pPr>
            <a:defRPr sz="1400" b="1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89168407811317"/>
          <c:y val="1.9440360322958245E-3"/>
          <c:w val="0.64410830225169335"/>
          <c:h val="0.9167882887878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ОБСЛУЖИВАНИЕ ГОС. И МУНИЦИПАЛЬНОГО ДОЛГА</c:v>
                </c:pt>
                <c:pt idx="1">
                  <c:v>СРЕДСТВА МАССОВОЙ ИНФОРМАЦИИ</c:v>
                </c:pt>
                <c:pt idx="2">
                  <c:v>ЖИЛИЩНО-КОММУНАЛЬНОЕ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ФИЗИЧЕСКАЯ КУЛЬТУРА И СПОРТ</c:v>
                </c:pt>
                <c:pt idx="5">
                  <c:v>НАЦИОНАЛЬНАЯ ЭКОНОМИКА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ОБЩЕГОСУДАРСТВЕННЫЕ ВОПРОСЫ</c:v>
                </c:pt>
                <c:pt idx="9">
                  <c:v>МБТ ОБЩЕГО ХАРАКТЕРА БЮДЖЕТАМ БЮДЖЕТНОЙ СИСТЕМЫ РОССИЙСКОЙ ФЕДЕРАЦИИ</c:v>
                </c:pt>
                <c:pt idx="10">
                  <c:v>ОБРАЗОВАНИЕ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300</c:v>
                </c:pt>
                <c:pt idx="1">
                  <c:v>750</c:v>
                </c:pt>
                <c:pt idx="2">
                  <c:v>2511.4</c:v>
                </c:pt>
                <c:pt idx="3">
                  <c:v>9813.2000000000007</c:v>
                </c:pt>
                <c:pt idx="4">
                  <c:v>37002.1</c:v>
                </c:pt>
                <c:pt idx="5">
                  <c:v>37050.199999999997</c:v>
                </c:pt>
                <c:pt idx="6">
                  <c:v>8600</c:v>
                </c:pt>
                <c:pt idx="7">
                  <c:v>110685.2</c:v>
                </c:pt>
                <c:pt idx="8">
                  <c:v>102512.5</c:v>
                </c:pt>
                <c:pt idx="9">
                  <c:v>145089.79999999999</c:v>
                </c:pt>
                <c:pt idx="10">
                  <c:v>638145.69999999995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A7-47F3-A883-8BB4245D3A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2022год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1.1378664019410029E-2"/>
                  <c:y val="-2.29661205389267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ОБСЛУЖИВАНИЕ ГОС. И МУНИЦИПАЛЬНОГО ДОЛГА</c:v>
                </c:pt>
                <c:pt idx="1">
                  <c:v>СРЕДСТВА МАССОВОЙ ИНФОРМАЦИИ</c:v>
                </c:pt>
                <c:pt idx="2">
                  <c:v>ЖИЛИЩНО-КОММУНАЛЬНОЕ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ФИЗИЧЕСКАЯ КУЛЬТУРА И СПОРТ</c:v>
                </c:pt>
                <c:pt idx="5">
                  <c:v>НАЦИОНАЛЬНАЯ ЭКОНОМИКА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ОБЩЕГОСУДАРСТВЕННЫЕ ВОПРОСЫ</c:v>
                </c:pt>
                <c:pt idx="9">
                  <c:v>МБТ ОБЩЕГО ХАРАКТЕРА БЮДЖЕТАМ БЮДЖЕТНОЙ СИСТЕМЫ РОССИЙСКОЙ ФЕДЕРАЦИИ</c:v>
                </c:pt>
                <c:pt idx="10">
                  <c:v>ОБРАЗОВАНИЕ</c:v>
                </c:pt>
              </c:strCache>
            </c:strRef>
          </c:cat>
          <c:val>
            <c:numRef>
              <c:f>Лист1!$C$2:$C$12</c:f>
              <c:numCache>
                <c:formatCode>#\ ##0.0</c:formatCode>
                <c:ptCount val="11"/>
                <c:pt idx="0">
                  <c:v>0</c:v>
                </c:pt>
                <c:pt idx="1">
                  <c:v>750</c:v>
                </c:pt>
                <c:pt idx="2">
                  <c:v>22104</c:v>
                </c:pt>
                <c:pt idx="3">
                  <c:v>10169</c:v>
                </c:pt>
                <c:pt idx="4">
                  <c:v>29234</c:v>
                </c:pt>
                <c:pt idx="5">
                  <c:v>38797.1</c:v>
                </c:pt>
                <c:pt idx="6">
                  <c:v>8600</c:v>
                </c:pt>
                <c:pt idx="7">
                  <c:v>103221.5</c:v>
                </c:pt>
                <c:pt idx="8">
                  <c:v>109817.7</c:v>
                </c:pt>
                <c:pt idx="9">
                  <c:v>165239.9</c:v>
                </c:pt>
                <c:pt idx="10">
                  <c:v>738183.1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3-49FF-93EF-FA5B8B61C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977264"/>
        <c:axId val="322977656"/>
      </c:barChart>
      <c:catAx>
        <c:axId val="322977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2977656"/>
        <c:crosses val="autoZero"/>
        <c:auto val="1"/>
        <c:lblAlgn val="ctr"/>
        <c:lblOffset val="100"/>
        <c:noMultiLvlLbl val="0"/>
      </c:catAx>
      <c:valAx>
        <c:axId val="322977656"/>
        <c:scaling>
          <c:orientation val="minMax"/>
        </c:scaling>
        <c:delete val="1"/>
        <c:axPos val="b"/>
        <c:majorGridlines/>
        <c:numFmt formatCode="#\ ##0.0" sourceLinked="1"/>
        <c:majorTickMark val="out"/>
        <c:minorTickMark val="none"/>
        <c:tickLblPos val="none"/>
        <c:crossAx val="322977264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89842899150512"/>
          <c:y val="0.69109646448657158"/>
          <c:w val="0.22190090625464268"/>
          <c:h val="9.6170816485777147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437B-FB65-4C4D-A938-A68E676661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73C6-B212-450E-B84E-7E5EF418E69F}">
      <dgm:prSet phldrT="[Текст]" custT="1"/>
      <dgm:spPr>
        <a:ln>
          <a:noFill/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Социально</a:t>
          </a: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направленный бюджет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района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20398-98E0-4A2D-A084-128D1829A274}" type="parTrans" cxnId="{143E724D-AED3-4688-80AA-48E599826A29}">
      <dgm:prSet/>
      <dgm:spPr/>
      <dgm:t>
        <a:bodyPr/>
        <a:lstStyle/>
        <a:p>
          <a:endParaRPr lang="ru-RU"/>
        </a:p>
      </dgm:t>
    </dgm:pt>
    <dgm:pt modelId="{65A233B0-5929-4C31-BD16-C696D69AFCB1}" type="sibTrans" cxnId="{143E724D-AED3-4688-80AA-48E599826A29}">
      <dgm:prSet/>
      <dgm:spPr/>
      <dgm:t>
        <a:bodyPr/>
        <a:lstStyle/>
        <a:p>
          <a:endParaRPr lang="ru-RU"/>
        </a:p>
      </dgm:t>
    </dgm:pt>
    <dgm:pt modelId="{490DAB27-0C1B-4257-86E5-58AD35D8EFBB}" type="pres">
      <dgm:prSet presAssocID="{D70B437B-FB65-4C4D-A938-A68E676661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117D8-8664-49F3-BE1F-CBD812547B0F}" type="pres">
      <dgm:prSet presAssocID="{445473C6-B212-450E-B84E-7E5EF418E69F}" presName="node" presStyleLbl="node1" presStyleIdx="0" presStyleCnt="1" custScaleX="730125" custScaleY="184704" custLinFactNeighborX="4266" custLinFactNeighborY="38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7142E-980C-417E-9049-16786E483B2F}" type="presOf" srcId="{445473C6-B212-450E-B84E-7E5EF418E69F}" destId="{BB1117D8-8664-49F3-BE1F-CBD812547B0F}" srcOrd="0" destOrd="0" presId="urn:microsoft.com/office/officeart/2005/8/layout/default#1"/>
    <dgm:cxn modelId="{143E724D-AED3-4688-80AA-48E599826A29}" srcId="{D70B437B-FB65-4C4D-A938-A68E6766613B}" destId="{445473C6-B212-450E-B84E-7E5EF418E69F}" srcOrd="0" destOrd="0" parTransId="{D7320398-98E0-4A2D-A084-128D1829A274}" sibTransId="{65A233B0-5929-4C31-BD16-C696D69AFCB1}"/>
    <dgm:cxn modelId="{793B8425-88D2-4AB2-A2E2-C0F2D6F00410}" type="presOf" srcId="{D70B437B-FB65-4C4D-A938-A68E6766613B}" destId="{490DAB27-0C1B-4257-86E5-58AD35D8EFBB}" srcOrd="0" destOrd="0" presId="urn:microsoft.com/office/officeart/2005/8/layout/default#1"/>
    <dgm:cxn modelId="{9309124A-F43E-4286-9FF6-C41F3611C263}" type="presParOf" srcId="{490DAB27-0C1B-4257-86E5-58AD35D8EFBB}" destId="{BB1117D8-8664-49F3-BE1F-CBD812547B0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117D8-8664-49F3-BE1F-CBD812547B0F}">
      <dsp:nvSpPr>
        <dsp:cNvPr id="0" name=""/>
        <dsp:cNvSpPr/>
      </dsp:nvSpPr>
      <dsp:spPr>
        <a:xfrm>
          <a:off x="8148" y="116321"/>
          <a:ext cx="4563851" cy="692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Социально</a:t>
          </a:r>
          <a:r>
            <a:rPr lang="ru-RU" sz="20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</a:rPr>
            <a:t>направленный бюджет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района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48" y="116321"/>
        <a:ext cx="4563851" cy="69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0.0007</cdr:x>
      <cdr:y>0</cdr:y>
    </cdr:from>
    <cdr:to>
      <cdr:x>0.07383</cdr:x>
      <cdr:y>0.12201</cdr:y>
    </cdr:to>
    <cdr:pic>
      <cdr:nvPicPr>
        <cdr:cNvPr id="2" name="Picture 2" descr="http://podadm.ru.opt-images.1c-bitrix-cdn.ru/images/coats/user/coat.png?14163185234427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410" y="0"/>
          <a:ext cx="666943" cy="8367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</cdr:x>
      <cdr:y>0.82238</cdr:y>
    </cdr:from>
    <cdr:to>
      <cdr:x>0.91421</cdr:x>
      <cdr:y>0.97527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6597" y="2060456"/>
          <a:ext cx="1818823" cy="383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            -5 151,9</a:t>
          </a:r>
          <a:endParaRPr lang="ru-RU" sz="1400" b="1" dirty="0"/>
        </a:p>
        <a:p xmlns:a="http://schemas.openxmlformats.org/drawingml/2006/main">
          <a:endParaRPr lang="ru-RU" sz="1400" b="1" dirty="0"/>
        </a:p>
        <a:p xmlns:a="http://schemas.openxmlformats.org/drawingml/2006/main"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ADF6-75D1-4956-B5DC-7F26399E6DBC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EA46A-EC0A-4014-89FD-29AF4A3F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0C3B-FFE5-45A0-8871-F26A36DE2DD6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8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3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3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3205-7E5D-4D93-9F17-1613FE2A2C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61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1243013"/>
            <a:ext cx="4471987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B8C5-313E-426C-B718-C45608C0505A}" type="slidenum">
              <a:rPr lang="ru-RU" altLang="ru-RU" smtClean="0">
                <a:latin typeface="Calibri" panose="020F0502020204030204" pitchFamily="34" charset="0"/>
              </a:rPr>
              <a:pPr/>
              <a:t>18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4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59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6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7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2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5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5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0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9641-60C4-4AD4-A410-3BC49E86F588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openxmlformats.org/officeDocument/2006/relationships/chart" Target="../charts/chart8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8.png"/><Relationship Id="rId5" Type="http://schemas.openxmlformats.org/officeDocument/2006/relationships/diagramData" Target="../diagrams/data1.xml"/><Relationship Id="rId15" Type="http://schemas.openxmlformats.org/officeDocument/2006/relationships/image" Target="../media/image4.png"/><Relationship Id="rId10" Type="http://schemas.openxmlformats.org/officeDocument/2006/relationships/chart" Target="../charts/chart9.xml"/><Relationship Id="rId4" Type="http://schemas.openxmlformats.org/officeDocument/2006/relationships/image" Target="../media/image7.png"/><Relationship Id="rId9" Type="http://schemas.microsoft.com/office/2007/relationships/diagramDrawing" Target="../diagrams/drawing1.xml"/><Relationship Id="rId1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«Подпорожский муниципальный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55576" cy="95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395657"/>
              </p:ext>
            </p:extLst>
          </p:nvPr>
        </p:nvGraphicFramePr>
        <p:xfrm>
          <a:off x="79986" y="822595"/>
          <a:ext cx="4743106" cy="271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2718"/>
            <a:ext cx="8414808" cy="74894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Динамика поступлений </a:t>
            </a:r>
            <a:r>
              <a:rPr lang="ru-RU" sz="2400" b="1" dirty="0"/>
              <a:t>НДФЛ в бюджет района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 2021-2022 </a:t>
            </a:r>
            <a:r>
              <a:rPr lang="ru-RU" sz="2400" b="1" dirty="0"/>
              <a:t>года</a:t>
            </a:r>
            <a:r>
              <a:rPr lang="ru-RU" sz="2800" b="1" dirty="0"/>
              <a:t>х </a:t>
            </a:r>
            <a:br>
              <a:rPr lang="ru-RU" sz="2800" b="1" dirty="0"/>
            </a:br>
            <a:endParaRPr lang="ru-RU" sz="16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1660498"/>
              </p:ext>
            </p:extLst>
          </p:nvPr>
        </p:nvGraphicFramePr>
        <p:xfrm>
          <a:off x="136477" y="3356992"/>
          <a:ext cx="5227611" cy="316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Выгнутая вправо стрелка 8"/>
          <p:cNvSpPr/>
          <p:nvPr/>
        </p:nvSpPr>
        <p:spPr>
          <a:xfrm>
            <a:off x="5364088" y="1700808"/>
            <a:ext cx="3456384" cy="4320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3238080" y="2289790"/>
            <a:ext cx="507601" cy="12961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3545109" y="4105938"/>
            <a:ext cx="720019" cy="10814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65128" y="4537402"/>
            <a:ext cx="13149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-4 376,3</a:t>
            </a:r>
            <a:endParaRPr lang="ru-RU" sz="1300" b="1" dirty="0"/>
          </a:p>
          <a:p>
            <a:endParaRPr lang="ru-RU" sz="13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56767" y="1069242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(тыс.</a:t>
            </a:r>
            <a:r>
              <a:rPr lang="en-US" sz="1600" b="1" dirty="0"/>
              <a:t> </a:t>
            </a:r>
            <a:r>
              <a:rPr lang="ru-RU" sz="1600" b="1" dirty="0"/>
              <a:t>руб.)</a:t>
            </a:r>
            <a:endParaRPr lang="ru-RU" sz="1600" dirty="0"/>
          </a:p>
        </p:txBody>
      </p:sp>
      <p:pic>
        <p:nvPicPr>
          <p:cNvPr id="12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" y="0"/>
            <a:ext cx="655690" cy="82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59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Динамика безвозмездных поступлений</a:t>
            </a:r>
            <a:br>
              <a:rPr lang="ru-RU" sz="2800" b="1" dirty="0"/>
            </a:br>
            <a:r>
              <a:rPr lang="ru-RU" sz="2800" b="1" dirty="0"/>
              <a:t> из бюджетов других уровней </a:t>
            </a:r>
            <a:r>
              <a:rPr lang="ru-RU" sz="2800" b="1" dirty="0" smtClean="0"/>
              <a:t>2021- 2022 </a:t>
            </a:r>
            <a:r>
              <a:rPr lang="ru-RU" sz="2800" b="1" dirty="0"/>
              <a:t>гг. </a:t>
            </a:r>
            <a:r>
              <a:rPr lang="ru-RU" b="1" dirty="0"/>
              <a:t/>
            </a:r>
            <a:br>
              <a:rPr lang="ru-RU" b="1" dirty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983087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</a:t>
            </a:r>
            <a:r>
              <a:rPr lang="ru-RU" b="1" dirty="0"/>
              <a:t>тыс. руб.)</a:t>
            </a:r>
          </a:p>
        </p:txBody>
      </p:sp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" y="0"/>
            <a:ext cx="60954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97510" cy="151216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детализируются расходы?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2890664" cy="11521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 расходы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63888" y="2492896"/>
            <a:ext cx="172819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 </a:t>
            </a:r>
            <a:r>
              <a:rPr lang="ru-RU" sz="1400" dirty="0"/>
              <a:t>программ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580112" y="2348880"/>
            <a:ext cx="292895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3903345"/>
            <a:ext cx="2357454" cy="677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dirty="0">
                <a:solidFill>
                  <a:schemeClr val="tx1"/>
                </a:solidFill>
              </a:rPr>
              <a:t> средств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796136" y="3717032"/>
            <a:ext cx="2808312" cy="86409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Функциональная структура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3563888" y="3903345"/>
            <a:ext cx="1584176" cy="6777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</a:t>
            </a:r>
            <a:r>
              <a:rPr lang="ru-RU" dirty="0"/>
              <a:t>разделов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14348" y="4941168"/>
            <a:ext cx="2561508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Ведомственная структура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563888" y="5118186"/>
            <a:ext cx="1587173" cy="75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ГРБС</a:t>
            </a:r>
            <a:endParaRPr lang="ru-RU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796136" y="5118186"/>
            <a:ext cx="2808312" cy="99219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</a:t>
            </a:r>
            <a:r>
              <a:rPr lang="ru-RU" dirty="0"/>
              <a:t> распорядители бюджетных средств</a:t>
            </a:r>
          </a:p>
        </p:txBody>
      </p:sp>
      <p:pic>
        <p:nvPicPr>
          <p:cNvPr id="13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1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15759" y="341550"/>
            <a:ext cx="8424591" cy="2054786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формировании расходной части бюджета муниципального образования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«Подпорожский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2023-2024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были определены следующие приоритеты: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529" y="2456753"/>
            <a:ext cx="8589821" cy="565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выплаты заработной платы работникам муниципальных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4582" y="3196562"/>
            <a:ext cx="8592856" cy="8085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реализации задач, поставленных в Указах Президента Российской Федерации от 12 мая 2012 года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597,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07 мая 2018 года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204 и от 21 июля 2020 года № 474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582" y="4941168"/>
            <a:ext cx="864399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доли расходов на финансирование обязательств, софинансируемых за счет субсидий из областного бюджета Ленинградской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6055" y="6013925"/>
            <a:ext cx="8643998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мер сбалансированности местных бюджетов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поселений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Подпорожского муниципального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района </a:t>
            </a:r>
          </a:p>
        </p:txBody>
      </p:sp>
      <p:pic>
        <p:nvPicPr>
          <p:cNvPr id="10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6" y="12937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74583" y="4149080"/>
            <a:ext cx="8549304" cy="6789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 в сфере образования с учетом гарантированных муниципальных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543906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25544" cy="1287016"/>
          </a:xfrm>
        </p:spPr>
        <p:txBody>
          <a:bodyPr>
            <a:no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Ленинградской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286773"/>
              </p:ext>
            </p:extLst>
          </p:nvPr>
        </p:nvGraphicFramePr>
        <p:xfrm>
          <a:off x="179512" y="1484784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" y="-3996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10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3"/>
            <a:ext cx="7632848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в программном формате: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608985"/>
              </p:ext>
            </p:extLst>
          </p:nvPr>
        </p:nvGraphicFramePr>
        <p:xfrm>
          <a:off x="179513" y="620689"/>
          <a:ext cx="8856983" cy="618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7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2928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Утвержден-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5322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«Организация транспортного обслуживания населения в границах Винницкого сельского поселения, между поселениями в границах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26 076,3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232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2 084,1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5322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и повышение энергетической эффективности в муниципальных учреждениях муниципального образования «Подпорожский муниципальный район Ленинградской области»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«Социальная поддержка отдельных категорий граждан»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53 933,8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58 385,1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23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муниципальной собственностью и земельными ресурсами МО «Подпорожский муниципальный район»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532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муниципальными финансами и муниципальным долгом муниципального образования «Подпорожский муниципальный район Ленинградской области» 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162 639,8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199 339,9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3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 «Безопасность Подпорожского муниципального района Ленинградской области»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7 081,7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794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«Экономическое  развитие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6 617,7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83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молодежной политики, физической культуры и массового спорта в Подпорожском районе»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27 484,2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28 252,8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165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«Современное образование  Подпорожского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680 781,2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765 218,6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612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967 029,7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095 744,6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0165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1 092 460,1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1 226 116,3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9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7071"/>
            <a:ext cx="8424937" cy="65722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муниципального 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Ленинградской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на 2022 год в разрезе отраслей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937642"/>
              </p:ext>
            </p:extLst>
          </p:nvPr>
        </p:nvGraphicFramePr>
        <p:xfrm>
          <a:off x="179513" y="764707"/>
          <a:ext cx="8856984" cy="599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4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1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17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17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19939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2021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на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89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 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102 512,5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109 817,7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28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деятельность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9 813,2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10 169,0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04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37 050,2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38 797,1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89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 Жилищно-коммунальное хозяйство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511,4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22 104,0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880,1%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04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638 145,7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738 183,1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23 545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27 795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04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04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110 685,2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103 221,5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233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29 234,0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589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589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 Обслуживание муниципального долга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40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 трансферы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145 089,8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165 239,9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404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бюджету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1 092 460,1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40 308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46 167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067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социально - культурную сферу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57592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бюджетной политики по-прежнему будет являться улучшение качества жизни населения, адресное решение проблем, предоставление  качественных муниципальных услуг.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района на финансирование отраслей социально-культурной сферы и реализацию мероприятий в сфере образования, социальной политики с учетом средств бюджета Ленинградской области, передаваемых в рамках софинансирования расходных полномочий и исполнения государственных полномочий 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составит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879 238,6 тыс. руб.,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71,7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расходной части бюджета  района.</a:t>
            </a:r>
          </a:p>
          <a:p>
            <a:pPr marL="0" indent="0" algn="just">
              <a:buNone/>
            </a:pP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97779"/>
              </p:ext>
            </p:extLst>
          </p:nvPr>
        </p:nvGraphicFramePr>
        <p:xfrm>
          <a:off x="539551" y="2636913"/>
          <a:ext cx="8233708" cy="405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8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52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860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2021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5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всего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1 092 460,1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1 226 116,3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1 143 282,5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1 176 475,0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47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Социально-культурная сфера,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794 433,0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879 238,6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818 584,9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830 774,7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6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638 145,7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738 183,1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696 615,9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716 400,7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6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72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110 685,2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103 221,5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95 607,0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29 234,0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18 063,0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18 767,0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02685"/>
              </p:ext>
            </p:extLst>
          </p:nvPr>
        </p:nvGraphicFramePr>
        <p:xfrm>
          <a:off x="4908794" y="1484784"/>
          <a:ext cx="410113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"/>
            <a:ext cx="7533456" cy="5847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расходов бюджета, тыс. рублей</a:t>
            </a:r>
          </a:p>
        </p:txBody>
      </p:sp>
      <p:pic>
        <p:nvPicPr>
          <p:cNvPr id="2868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94" y="4951551"/>
            <a:ext cx="878466" cy="561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73892439"/>
              </p:ext>
            </p:extLst>
          </p:nvPr>
        </p:nvGraphicFramePr>
        <p:xfrm>
          <a:off x="4419600" y="5805264"/>
          <a:ext cx="4572000" cy="80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565293"/>
              </p:ext>
            </p:extLst>
          </p:nvPr>
        </p:nvGraphicFramePr>
        <p:xfrm>
          <a:off x="1316769" y="990600"/>
          <a:ext cx="4407360" cy="575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7" name="Рисунок 16" descr="http://o-gorodok.minsk.edu.by/ru/sm_full.aspx?guid=1719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30" y="814692"/>
            <a:ext cx="1126093" cy="657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86861" y="1471780"/>
            <a:ext cx="818658" cy="4604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37329" y="2478565"/>
            <a:ext cx="847117" cy="457927"/>
          </a:xfrm>
          <a:prstGeom prst="rect">
            <a:avLst/>
          </a:prstGeom>
        </p:spPr>
      </p:pic>
      <p:pic>
        <p:nvPicPr>
          <p:cNvPr id="15" name="Рисунок 14" descr="https://exitpro.com/wp-content/uploads/2015/08/quality-500950_1280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06" y="4181964"/>
            <a:ext cx="2064980" cy="2101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3" y="50609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63" y="3955778"/>
            <a:ext cx="837263" cy="45237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95280" y="1949189"/>
            <a:ext cx="1161043" cy="47069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33465" y="3059546"/>
            <a:ext cx="818658" cy="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054340"/>
              </p:ext>
            </p:extLst>
          </p:nvPr>
        </p:nvGraphicFramePr>
        <p:xfrm>
          <a:off x="566388" y="116632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8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05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6251922"/>
          </a:xfrm>
        </p:spPr>
        <p:txBody>
          <a:bodyPr>
            <a:normAutofit/>
          </a:bodyPr>
          <a:lstStyle/>
          <a:p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altLang="ru-RU" sz="1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денежные средства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(налоговые и неналоговые доходы, безвозмездные поступления )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над его доходами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РАСХОДАМИ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</a:t>
            </a: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денежных средств, предусмотренных в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 финансовом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для исполнения бюджетных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одним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бюджетом бюджетной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бюджету бюджетной системы Российской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4624"/>
            <a:ext cx="7811145" cy="504055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2391940" cy="116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1560" y="5733256"/>
            <a:ext cx="7893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9552" cy="67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7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экономика»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98019"/>
              </p:ext>
            </p:extLst>
          </p:nvPr>
        </p:nvGraphicFramePr>
        <p:xfrm>
          <a:off x="323528" y="931864"/>
          <a:ext cx="8208912" cy="566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88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31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4464496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В 2022 году предусмотрены бюджетные ассигнования на оказание финансовой помощи бюджетам поселений в сумме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199339,9 тыс. руб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., из них: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-дотации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выравнивание бюджетной обеспеченности муниципальных образований поселений из бюджета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Подпорожского муниципального района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81 467,4 тыс. руб.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-дотации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выравнивание бюджетной обеспеченности поселений за счет средств областного бюджета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83 772,5 тыс. руб.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-иные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решение вопросов местного значения поселений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34 100,0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руб.,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том числе на  сохранение целевых показателей повышения оплаты труда работникам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муниципальных учреждений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8 600,0 тыс. руб.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55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25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 счет средств местного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6467"/>
            <a:ext cx="8363272" cy="4996829"/>
          </a:xfrm>
          <a:solidFill>
            <a:srgbClr val="CCFFC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решения о бюджете запланированы капитальные  расходы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19 437,4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автостанции в г. Подпорожье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4 676,3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стадиона с футбольным полем с искусственным покрытием в городе Подпорожье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9 290,4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№ 4 им. 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Горького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70,0 тыс. рублей;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Реновацию МДОУ «Подпорожский детский сад № 21» 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5 400,7тыс.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540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84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граждан" в доступной для широкого круга пользователей форме раскрывает информацию о проекте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н на плановый период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 Разработчиком презентации "Бюджет для граждан"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«Подпорожский муниципальный район Ленинградской области». 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496944" cy="2088232"/>
          </a:xfrm>
        </p:spPr>
        <p:txBody>
          <a:bodyPr>
            <a:noAutofit/>
          </a:bodyPr>
          <a:lstStyle/>
          <a:p>
            <a:pPr fontAlgn="b"/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финансов: 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Акинфова Елена Владимировна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Ленинградская область, г.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подпорожье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8(813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65)21417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21311)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 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podporogye@yandex.ru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пн,вт,ср,чт,пт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13-00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14-00  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на официальном сайте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 администрации 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«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подпорожский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174"/>
            <a:ext cx="7885237" cy="102031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направления бюджетной </a:t>
            </a:r>
            <a:r>
              <a:rPr lang="ru-RU" sz="2400" b="1" dirty="0" smtClean="0"/>
              <a:t>политики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Подпорожского </a:t>
            </a:r>
            <a:r>
              <a:rPr lang="ru-RU" sz="2400" b="1" dirty="0"/>
              <a:t>муниципального района на </a:t>
            </a:r>
            <a:r>
              <a:rPr lang="ru-RU" sz="2400" b="1" dirty="0" smtClean="0"/>
              <a:t>2022-20</a:t>
            </a:r>
            <a:r>
              <a:rPr lang="en-US" sz="2400" b="1" dirty="0" smtClean="0"/>
              <a:t>2</a:t>
            </a:r>
            <a:r>
              <a:rPr lang="ru-RU" sz="2400" b="1" dirty="0" smtClean="0"/>
              <a:t>4 </a:t>
            </a:r>
            <a:r>
              <a:rPr lang="ru-RU" sz="2400" b="1" dirty="0"/>
              <a:t>годы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32859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Стратегическая приоритизация </a:t>
            </a:r>
            <a:r>
              <a:rPr lang="ru-RU" sz="2400" dirty="0"/>
              <a:t>расходов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Обеспечение сбалансированности и долговой устойчивости </a:t>
            </a:r>
            <a:r>
              <a:rPr lang="ru-RU" sz="2400" dirty="0" smtClean="0"/>
              <a:t>бюджета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Увеличение доходной базы бюджета Подпорожского муниципального района</a:t>
            </a:r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Повышение </a:t>
            </a:r>
            <a:r>
              <a:rPr lang="ru-RU" sz="2400" dirty="0"/>
              <a:t>эффективности </a:t>
            </a:r>
            <a:r>
              <a:rPr lang="ru-RU" sz="2400" dirty="0" smtClean="0"/>
              <a:t>управления бюджетными расходами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76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4" y="363963"/>
            <a:ext cx="7889969" cy="1040027"/>
          </a:xfrm>
        </p:spPr>
        <p:txBody>
          <a:bodyPr>
            <a:noAutofit/>
          </a:bodyPr>
          <a:lstStyle/>
          <a:p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Основы составления проекта бюджета муниципального образования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«Подпорожский муниципальный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район Ленинградской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 и  плановый период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годов:</a:t>
            </a:r>
            <a:endParaRPr lang="ru-RU" sz="25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700808"/>
            <a:ext cx="8232749" cy="489654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184 Бюджетного кодекса  Российской Федерации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Послания Президента Российской Федерации Федеральному Собранию Российской Федерации  от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2021 года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повышения эффективности бюджетных расходов в 2019-2024 годах (распоряжение Правительства Российской Федерации от 31 января 2019 года №117-р)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Российской Федерации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2012 года №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597, от 07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2018 года № 204, от 21 июля 2020 года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474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экономического развития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 и Подпорожского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Ленинградской области на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«Подпорожский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52"/>
            <a:ext cx="683568" cy="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69560" cy="36004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муниципального района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46304"/>
              </p:ext>
            </p:extLst>
          </p:nvPr>
        </p:nvGraphicFramePr>
        <p:xfrm>
          <a:off x="251520" y="758157"/>
          <a:ext cx="8589643" cy="566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763995"/>
                <a:gridCol w="981765"/>
                <a:gridCol w="981765"/>
                <a:gridCol w="981765"/>
                <a:gridCol w="107204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 (оценка)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 (прогноз)</a:t>
                      </a:r>
                      <a:endParaRPr lang="ru-RU" sz="1400" dirty="0"/>
                    </a:p>
                  </a:txBody>
                  <a:tcPr/>
                </a:tc>
              </a:tr>
              <a:tr h="3143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Отгружено товаров собственного производства,</a:t>
                      </a:r>
                      <a:r>
                        <a:rPr lang="ru-RU" sz="1100" b="1" baseline="0" dirty="0" smtClean="0"/>
                        <a:t> выполнено работ и услуг собственными силами (без субъектов малого предпринимательства)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5 142,5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5 390,2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5 633,5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5 892,4</a:t>
                      </a:r>
                      <a:endParaRPr lang="ru-RU" sz="1400" b="1" dirty="0"/>
                    </a:p>
                  </a:txBody>
                  <a:tcPr/>
                </a:tc>
              </a:tr>
              <a:tr h="50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104,6</a:t>
                      </a:r>
                      <a:endParaRPr lang="ru-RU" sz="1400" b="1" dirty="0"/>
                    </a:p>
                  </a:txBody>
                  <a:tcPr/>
                </a:tc>
              </a:tr>
              <a:tr h="2583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Продукция сельского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311,7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318,6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325,6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332,7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Инвестиции в основной капитал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1 029,4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1 425,1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561,7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284,3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108,8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138,4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39,4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Оборот розничной торговли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2 215,8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2 280,1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2 343,9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2 409,6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Объем платных услуг населению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107,8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111,1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</a:tr>
              <a:tr h="44270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Среднесписочная численность работников организаций (без внешних совместителей)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4 250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4 260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4 270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4 280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Среднемесячная  номинальная начисленная заработная плата в целом по муниципальному образованию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43 219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45 726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48 698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51 863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</a:t>
                      </a:r>
                      <a:r>
                        <a:rPr lang="ru-RU" sz="1000" b="1" baseline="0" dirty="0" smtClean="0"/>
                        <a:t> к предыдущему году 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106,5</a:t>
                      </a:r>
                      <a:endParaRPr lang="ru-RU" sz="1400" b="1" dirty="0"/>
                    </a:p>
                  </a:txBody>
                  <a:tcPr/>
                </a:tc>
              </a:tr>
              <a:tr h="31784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Численность населения (на 1 января года)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27</a:t>
                      </a:r>
                      <a:r>
                        <a:rPr lang="ru-RU" sz="1400" b="1" baseline="0" dirty="0" smtClean="0"/>
                        <a:t> 103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26 558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26 038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25 543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2"/>
            <a:ext cx="611560" cy="76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7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27288"/>
            <a:ext cx="7581528" cy="1076360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«Подпорожский 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годы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38216"/>
              </p:ext>
            </p:extLst>
          </p:nvPr>
        </p:nvGraphicFramePr>
        <p:xfrm>
          <a:off x="251520" y="1837665"/>
          <a:ext cx="8748464" cy="41836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71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7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7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7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489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прогноз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7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1 226 116,3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1 135 670,9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1 161 085,0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27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1 226 116,3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1 143 282,5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1 176 475,0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27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-7 611,6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-15 390,0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25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7" y="260648"/>
            <a:ext cx="8280921" cy="792088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Ленинградской области» </a:t>
            </a:r>
            <a:r>
              <a:rPr lang="ru-RU" sz="2300" b="1" dirty="0"/>
              <a:t/>
            </a:r>
            <a:br>
              <a:rPr lang="ru-RU" sz="2300" b="1" dirty="0"/>
            </a:br>
            <a:endParaRPr lang="ru-RU" sz="23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295110"/>
              </p:ext>
            </p:extLst>
          </p:nvPr>
        </p:nvGraphicFramePr>
        <p:xfrm>
          <a:off x="323527" y="980728"/>
          <a:ext cx="8640961" cy="58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9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1304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Безвозмездные</a:t>
                      </a:r>
                      <a:r>
                        <a:rPr lang="ru-RU" b="1" baseline="0" dirty="0"/>
                        <a:t> поступления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481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 smtClean="0"/>
                        <a:t>Налоги на совокупный доход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 smtClean="0"/>
                        <a:t>Государственная </a:t>
                      </a:r>
                      <a:r>
                        <a:rPr lang="ru-RU" sz="1850" dirty="0"/>
                        <a:t>пошлина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Доходы от </a:t>
                      </a:r>
                      <a:r>
                        <a:rPr lang="ru-RU" sz="1850" dirty="0" smtClean="0"/>
                        <a:t>использования имущества, находящегося в государственной (муниципальной) собственности</a:t>
                      </a:r>
                      <a:endParaRPr lang="ru-RU" sz="185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 smtClean="0"/>
                        <a:t>Доходы от продажи материальных и нематериальных активов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85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Плата </a:t>
                      </a:r>
                      <a:r>
                        <a:rPr lang="ru-RU" sz="1850" baseline="0" dirty="0"/>
                        <a:t> за негативное воздействие на окружающую среду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baseline="0" dirty="0"/>
                        <a:t>Штрафы, санкции, возмещение ущерба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baseline="0" dirty="0"/>
                        <a:t>Другие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dirty="0"/>
                        <a:t>Межбюджетные</a:t>
                      </a:r>
                      <a:r>
                        <a:rPr lang="ru-RU" sz="1850" baseline="0" dirty="0"/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50" baseline="0" dirty="0"/>
                        <a:t>Прочие поступления</a:t>
                      </a:r>
                      <a:endParaRPr lang="ru-RU" sz="18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4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875721" cy="108012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Структура доходов бюджета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муниципального образования «Подпорожский  </a:t>
            </a:r>
            <a:r>
              <a:rPr lang="ru-RU" sz="2000" b="1" dirty="0"/>
              <a:t>муниципальный </a:t>
            </a:r>
            <a:r>
              <a:rPr lang="ru-RU" sz="2000" b="1" dirty="0" smtClean="0"/>
              <a:t>район Ленинградской области»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465639"/>
              </p:ext>
            </p:extLst>
          </p:nvPr>
        </p:nvGraphicFramePr>
        <p:xfrm>
          <a:off x="108456" y="1460665"/>
          <a:ext cx="4319527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947504"/>
              </p:ext>
            </p:extLst>
          </p:nvPr>
        </p:nvGraphicFramePr>
        <p:xfrm>
          <a:off x="4572000" y="1484784"/>
          <a:ext cx="4373644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4"/>
            <a:ext cx="683568" cy="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832990"/>
              </p:ext>
            </p:extLst>
          </p:nvPr>
        </p:nvGraphicFramePr>
        <p:xfrm>
          <a:off x="0" y="0"/>
          <a:ext cx="91207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3992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16673</TotalTime>
  <Words>1649</Words>
  <Application>Microsoft Office PowerPoint</Application>
  <PresentationFormat>Экран (4:3)</PresentationFormat>
  <Paragraphs>475</Paragraphs>
  <Slides>24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 БЮДЖЕТ ДЛЯ ГРАЖДАН к проекту бюджета  муниципального образования   «Подпорожский муниципальный район  Ленинградской области»  на 2022 год и плановый период 2023 и 2024 годов</vt:lpstr>
      <vt:lpstr>  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 ДОХОДЫ БЮДЖЕТА - поступающие в бюджет денежные средства  (налоговые и неналоговые доходы, безвозмездные поступления )   РАСХОДЫ БЮДЖЕТА - выплачиваемые из бюджета денежные средства  Дефицит бюджета - превышение расходов бюджета над его доходами  ПРОФИЦИТ БЮДЖЕТА -  превышение доходов бюджета над его РАСХОДАМИ  Бюджетные ассигнования - предельные объемы денежных средств, предусмотренных в соответствующем финансовом году для исполнения бюджетных обязательств  Межбюджетные трансферты -  средства, предоставляемые одним   бюджетом бюджетной системы Российской Федерации другому бюджету бюджетной системы Российской Федерации    </vt:lpstr>
      <vt:lpstr>Основные направления бюджетной политики Подпорожского муниципального района на 2022-2024 годы</vt:lpstr>
      <vt:lpstr> Основы составления проекта бюджета муниципального образования «Подпорожский муниципальный район Ленинградской области» на  2022 год и  плановый период 2023 и 2024 годов:</vt:lpstr>
      <vt:lpstr>Основные показатели прогноза социально-экономического развития Подпорожского муниципального района </vt:lpstr>
      <vt:lpstr>Основные параметры бюджета муниципального образования «Подпорожский  муниципальный район Ленинградской области» на 2022 - 2024 годы </vt:lpstr>
      <vt:lpstr>Доходы, поступающие в бюджет муниципального образования «Подпорожский муниципальный район Ленинградской области»  </vt:lpstr>
      <vt:lpstr> Структура доходов бюджета  муниципального образования «Подпорожский  муниципальный район Ленинградской области» </vt:lpstr>
      <vt:lpstr>Презентация PowerPoint</vt:lpstr>
      <vt:lpstr> Динамика поступлений НДФЛ в бюджет района  в 2021-2022 годах  </vt:lpstr>
      <vt:lpstr>Динамика безвозмездных поступлений  из бюджетов других уровней 2021- 2022 гг.  </vt:lpstr>
      <vt:lpstr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                                 Как детализируются расходы?</vt:lpstr>
      <vt:lpstr>О</vt:lpstr>
      <vt:lpstr>Структура расходов бюджета муниципального образования «Подпорожский муниципальный район Ленинградской области»  на 2022 год</vt:lpstr>
      <vt:lpstr>Структура расходов бюджета в программном формате:</vt:lpstr>
      <vt:lpstr>Проект бюджета муниципального образования «Подпорожский муниципальный район Ленинградской области» на 2022 год в разрезе отраслей                                                                                                                            </vt:lpstr>
      <vt:lpstr>Расходы на социально - культурную сферу</vt:lpstr>
      <vt:lpstr>Динамика и структура расходов бюджета, тыс. рублей</vt:lpstr>
      <vt:lpstr>Презентация PowerPoint</vt:lpstr>
      <vt:lpstr>Раздел «Национальная экономика» </vt:lpstr>
      <vt:lpstr>Межбюджетные трансферты</vt:lpstr>
      <vt:lpstr>Капитальные вложения в 2022 году за счет средств местного бюджета</vt:lpstr>
      <vt:lpstr>Контактная информация: Председатель комитета финансов:  Акинфова Елена Владимировна Адрес: Ленинградская область, г. подпорожье, пр. ленина, 3 Телефон (факс)  8(813 65)21417 (21311) Адрес электронной почты:  podporogye@yandex.ru Режим работы с 8-30 до 17-30    пн,вт,ср,чт,пт обед с 13-00 до 14-00   Выходные сб,вс Информация  размещена на официальном сайте комитета финансов администрации  муниципального образования «подпорожский муниципальный район ЛЕНИНГРАДСКОЙ ОБЛАСТИ»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Павлова</cp:lastModifiedBy>
  <cp:revision>894</cp:revision>
  <cp:lastPrinted>2021-12-01T06:02:12Z</cp:lastPrinted>
  <dcterms:created xsi:type="dcterms:W3CDTF">2014-11-26T05:32:22Z</dcterms:created>
  <dcterms:modified xsi:type="dcterms:W3CDTF">2021-12-01T12:02:38Z</dcterms:modified>
</cp:coreProperties>
</file>