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6" r:id="rId3"/>
    <p:sldId id="276" r:id="rId4"/>
    <p:sldId id="257" r:id="rId5"/>
    <p:sldId id="301" r:id="rId6"/>
    <p:sldId id="258" r:id="rId7"/>
    <p:sldId id="260" r:id="rId8"/>
    <p:sldId id="261" r:id="rId9"/>
    <p:sldId id="282" r:id="rId10"/>
    <p:sldId id="297" r:id="rId11"/>
    <p:sldId id="278" r:id="rId12"/>
    <p:sldId id="285" r:id="rId13"/>
    <p:sldId id="271" r:id="rId14"/>
    <p:sldId id="281" r:id="rId15"/>
    <p:sldId id="292" r:id="rId16"/>
    <p:sldId id="294" r:id="rId17"/>
    <p:sldId id="266" r:id="rId18"/>
    <p:sldId id="304" r:id="rId19"/>
    <p:sldId id="290" r:id="rId20"/>
    <p:sldId id="289" r:id="rId21"/>
    <p:sldId id="295" r:id="rId22"/>
    <p:sldId id="287" r:id="rId23"/>
    <p:sldId id="279" r:id="rId24"/>
    <p:sldId id="274" r:id="rId2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033CAA4-6D20-4904-AD61-4DE5EE9FA2B1}">
          <p14:sldIdLst>
            <p14:sldId id="256"/>
            <p14:sldId id="286"/>
            <p14:sldId id="276"/>
            <p14:sldId id="257"/>
            <p14:sldId id="301"/>
            <p14:sldId id="258"/>
            <p14:sldId id="260"/>
            <p14:sldId id="261"/>
            <p14:sldId id="282"/>
            <p14:sldId id="297"/>
            <p14:sldId id="278"/>
            <p14:sldId id="285"/>
            <p14:sldId id="271"/>
            <p14:sldId id="281"/>
            <p14:sldId id="292"/>
            <p14:sldId id="294"/>
            <p14:sldId id="266"/>
            <p14:sldId id="304"/>
            <p14:sldId id="290"/>
            <p14:sldId id="289"/>
            <p14:sldId id="295"/>
            <p14:sldId id="287"/>
          </p14:sldIdLst>
        </p14:section>
        <p14:section name="Раздел без заголовка" id="{AA2136B1-622F-46C0-AD8E-8E42F74D39E8}">
          <p14:sldIdLst>
            <p14:sldId id="279"/>
            <p14:sldId id="27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5848" autoAdjust="0"/>
  </p:normalViewPr>
  <p:slideViewPr>
    <p:cSldViewPr>
      <p:cViewPr>
        <p:scale>
          <a:sx n="79" d="100"/>
          <a:sy n="79" d="100"/>
        </p:scale>
        <p:origin x="-1402" y="-19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image" Target="../media/image6.jpeg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image" Target="../media/image6.jpeg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3.xlsx"/><Relationship Id="rId1" Type="http://schemas.openxmlformats.org/officeDocument/2006/relationships/image" Target="../media/image1.jpeg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FF0000"/>
                </a:solidFill>
              </a:defRPr>
            </a:pPr>
            <a:r>
              <a:rPr lang="ru-RU" dirty="0">
                <a:solidFill>
                  <a:schemeClr val="tx1"/>
                </a:solidFill>
              </a:rPr>
              <a:t>ОЦЕНКА </a:t>
            </a:r>
            <a:r>
              <a:rPr lang="ru-RU" dirty="0" smtClean="0">
                <a:solidFill>
                  <a:schemeClr val="tx1"/>
                </a:solidFill>
              </a:rPr>
              <a:t>2020 </a:t>
            </a:r>
            <a:r>
              <a:rPr lang="ru-RU" dirty="0">
                <a:solidFill>
                  <a:schemeClr val="tx1"/>
                </a:solidFill>
              </a:rPr>
              <a:t>год: </a:t>
            </a:r>
          </a:p>
          <a:p>
            <a:pPr>
              <a:defRPr>
                <a:solidFill>
                  <a:srgbClr val="FF0000"/>
                </a:solidFill>
              </a:defRPr>
            </a:pPr>
            <a:r>
              <a:rPr lang="ru-RU" dirty="0">
                <a:solidFill>
                  <a:schemeClr val="tx1"/>
                </a:solidFill>
              </a:rPr>
              <a:t> Доходы всего </a:t>
            </a:r>
          </a:p>
          <a:p>
            <a:pPr>
              <a:defRPr>
                <a:solidFill>
                  <a:srgbClr val="FF0000"/>
                </a:solidFill>
              </a:defRPr>
            </a:pPr>
            <a:r>
              <a:rPr lang="ru-RU" dirty="0">
                <a:solidFill>
                  <a:schemeClr val="tx1"/>
                </a:solidFill>
              </a:rPr>
              <a:t>1 </a:t>
            </a:r>
            <a:r>
              <a:rPr lang="ru-RU" dirty="0" smtClean="0">
                <a:solidFill>
                  <a:schemeClr val="tx1"/>
                </a:solidFill>
              </a:rPr>
              <a:t>082 496,7 тыс</a:t>
            </a:r>
            <a:r>
              <a:rPr lang="ru-RU" dirty="0">
                <a:solidFill>
                  <a:schemeClr val="tx1"/>
                </a:solidFill>
              </a:rPr>
              <a:t>. руб.</a:t>
            </a:r>
          </a:p>
        </c:rich>
      </c:tx>
      <c:layout>
        <c:manualLayout>
          <c:xMode val="edge"/>
          <c:yMode val="edge"/>
          <c:x val="0.15151029306512984"/>
          <c:y val="5.2385650786527247E-3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36</a:t>
                    </a:r>
                    <a:r>
                      <a:rPr lang="ru-RU" smtClean="0"/>
                      <a:t>,3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ru-RU" smtClean="0"/>
                      <a:t>,3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6</a:t>
                    </a:r>
                    <a:r>
                      <a:rPr lang="ru-RU" smtClean="0"/>
                      <a:t>1,4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                                  393 404,3 тыс.руб</c:v>
                </c:pt>
                <c:pt idx="1">
                  <c:v>Неналоговые доходы                            24 745,0 тыс.руб</c:v>
                </c:pt>
                <c:pt idx="2">
                  <c:v>Безвозмездные поступления                                                           664 347,4 тыс.руб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393404.3</c:v>
                </c:pt>
                <c:pt idx="1">
                  <c:v>24745</c:v>
                </c:pt>
                <c:pt idx="2">
                  <c:v>664347.4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DDF-41C0-AF79-6E52EFC521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834265642068809"/>
          <c:y val="0.27602803746027771"/>
          <c:w val="0.35371746336685889"/>
          <c:h val="0.57893403862843662"/>
        </c:manualLayout>
      </c:layout>
      <c:overlay val="0"/>
      <c:txPr>
        <a:bodyPr/>
        <a:lstStyle/>
        <a:p>
          <a:pPr>
            <a:defRPr b="1" i="0" baseline="0"/>
          </a:pPr>
          <a:endParaRPr lang="ru-RU"/>
        </a:p>
      </c:txPr>
    </c:legend>
    <c:plotVisOnly val="1"/>
    <c:dispBlanksAs val="zero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  <a:effectLst>
      <a:outerShdw blurRad="50800" dist="50800" dir="5400000" algn="ctr" rotWithShape="0">
        <a:schemeClr val="bg1"/>
      </a:outerShdw>
    </a:effectLst>
  </c:spPr>
  <c:txPr>
    <a:bodyPr/>
    <a:lstStyle/>
    <a:p>
      <a:pPr>
        <a:defRPr sz="1400" baseline="0"/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«Образование» общие расходы </a:t>
            </a:r>
          </a:p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621</a:t>
            </a:r>
            <a:r>
              <a:rPr lang="ru-RU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125,8 </a:t>
            </a:r>
            <a:r>
              <a:rPr lang="ru-RU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4381172839506174"/>
          <c:y val="8.5557563313860049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4157310197336445E-2"/>
          <c:y val="0.14597972925746985"/>
          <c:w val="0.59520000972100706"/>
          <c:h val="0.8249665727610655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 «Образование» 621 125,8 тыс. руб.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262</a:t>
                    </a:r>
                    <a:r>
                      <a:rPr lang="ru-RU" baseline="0" dirty="0" smtClean="0"/>
                      <a:t> 539,3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E71-43B9-AF24-CD2A53BDE48E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204</a:t>
                    </a:r>
                    <a:r>
                      <a:rPr lang="ru-RU" baseline="0" dirty="0" smtClean="0"/>
                      <a:t> 445,0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E71-43B9-AF24-CD2A53BDE48E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84</a:t>
                    </a:r>
                    <a:r>
                      <a:rPr lang="ru-RU" baseline="0" dirty="0" smtClean="0"/>
                      <a:t> 106,5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E71-43B9-AF24-CD2A53BDE48E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580,0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E71-43B9-AF24-CD2A53BDE48E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</a:t>
                    </a:r>
                    <a:r>
                      <a:rPr lang="ru-RU" baseline="0" dirty="0" smtClean="0"/>
                      <a:t> 959,2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E71-43B9-AF24-CD2A53BDE48E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6.6427408379508113E-2"/>
                  <c:y val="0.1028945908925321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57 </a:t>
                    </a:r>
                    <a:r>
                      <a:rPr lang="en-US" dirty="0" smtClean="0"/>
                      <a:t>495</a:t>
                    </a:r>
                    <a:r>
                      <a:rPr lang="ru-RU" dirty="0" smtClean="0"/>
                      <a:t>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Общее образование</c:v>
                </c:pt>
                <c:pt idx="1">
                  <c:v>Дошкольное образование</c:v>
                </c:pt>
                <c:pt idx="2">
                  <c:v>Дополнительное образование</c:v>
                </c:pt>
                <c:pt idx="3">
                  <c:v>Профессиональная подготовка, переподготовка и повышение квалификации</c:v>
                </c:pt>
                <c:pt idx="4">
                  <c:v>Молодежная политика и оздоровление детей</c:v>
                </c:pt>
                <c:pt idx="5">
                  <c:v>Другие вопросы в области образования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262539.3</c:v>
                </c:pt>
                <c:pt idx="1">
                  <c:v>204445</c:v>
                </c:pt>
                <c:pt idx="2">
                  <c:v>84106.5</c:v>
                </c:pt>
                <c:pt idx="3" formatCode="0.0">
                  <c:v>580</c:v>
                </c:pt>
                <c:pt idx="4">
                  <c:v>11959.2</c:v>
                </c:pt>
                <c:pt idx="5">
                  <c:v>57495.8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E71-43B9-AF24-CD2A53BDE4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055324681637014"/>
          <c:y val="0.13440840566007067"/>
          <c:w val="0.3794467531836298"/>
          <c:h val="0.86559159433992927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руб.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Сельское хозяйство и рыболовство</c:v>
                </c:pt>
                <c:pt idx="1">
                  <c:v>Транспорт</c:v>
                </c:pt>
                <c:pt idx="2">
                  <c:v>Связь и информатика</c:v>
                </c:pt>
                <c:pt idx="3">
                  <c:v>Другие вопросы в области национальной экономики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1812</c:v>
                </c:pt>
                <c:pt idx="1">
                  <c:v>21700</c:v>
                </c:pt>
                <c:pt idx="2">
                  <c:v>1650</c:v>
                </c:pt>
                <c:pt idx="3">
                  <c:v>11888.2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2061312"/>
        <c:axId val="201755456"/>
      </c:barChart>
      <c:catAx>
        <c:axId val="202061312"/>
        <c:scaling>
          <c:orientation val="minMax"/>
        </c:scaling>
        <c:delete val="0"/>
        <c:axPos val="b"/>
        <c:majorTickMark val="out"/>
        <c:minorTickMark val="none"/>
        <c:tickLblPos val="nextTo"/>
        <c:crossAx val="201755456"/>
        <c:crosses val="autoZero"/>
        <c:auto val="1"/>
        <c:lblAlgn val="ctr"/>
        <c:lblOffset val="100"/>
        <c:noMultiLvlLbl val="0"/>
      </c:catAx>
      <c:valAx>
        <c:axId val="20175545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2020613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>
                <a:solidFill>
                  <a:srgbClr val="FF0000"/>
                </a:solidFill>
              </a:defRPr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ПРОГНОЗ  </a:t>
            </a:r>
            <a:r>
              <a:rPr lang="ru-RU" dirty="0" smtClean="0">
                <a:solidFill>
                  <a:schemeClr val="tx1"/>
                </a:solidFill>
              </a:rPr>
              <a:t>2021год</a:t>
            </a:r>
            <a:r>
              <a:rPr lang="ru-RU" dirty="0">
                <a:solidFill>
                  <a:schemeClr val="tx1"/>
                </a:solidFill>
              </a:rPr>
              <a:t>:    </a:t>
            </a:r>
          </a:p>
          <a:p>
            <a:pPr algn="ctr" rtl="0">
              <a:defRPr>
                <a:solidFill>
                  <a:srgbClr val="FF0000"/>
                </a:solidFill>
              </a:defRPr>
            </a:pPr>
            <a:r>
              <a:rPr lang="ru-RU" dirty="0">
                <a:solidFill>
                  <a:schemeClr val="tx1"/>
                </a:solidFill>
              </a:rPr>
              <a:t>Доходы всего</a:t>
            </a:r>
          </a:p>
          <a:p>
            <a:pPr algn="ctr" rtl="0">
              <a:defRPr>
                <a:solidFill>
                  <a:srgbClr val="FF0000"/>
                </a:solidFill>
              </a:defRPr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1 035 630,8 тыс</a:t>
            </a:r>
            <a:r>
              <a:rPr lang="ru-RU" dirty="0">
                <a:solidFill>
                  <a:schemeClr val="tx1"/>
                </a:solidFill>
              </a:rPr>
              <a:t>. руб.</a:t>
            </a:r>
          </a:p>
          <a:p>
            <a:pPr algn="ctr" rtl="0">
              <a:defRPr>
                <a:solidFill>
                  <a:srgbClr val="FF0000"/>
                </a:solidFill>
              </a:defRPr>
            </a:pPr>
            <a:r>
              <a:rPr lang="ru-RU" dirty="0">
                <a:solidFill>
                  <a:srgbClr val="FF0000"/>
                </a:solidFill>
              </a:rPr>
              <a:t>            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ru-RU" smtClean="0"/>
                      <a:t>5,4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ru-RU" smtClean="0"/>
                      <a:t>,4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62</a:t>
                    </a:r>
                    <a:r>
                      <a:rPr lang="ru-RU" smtClean="0"/>
                      <a:t>,2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                                  366 617,0 тыс.руб</c:v>
                </c:pt>
                <c:pt idx="1">
                  <c:v>Неналоговые доходы                            24 537,0 тыс.руб</c:v>
                </c:pt>
                <c:pt idx="2">
                  <c:v>Безвозмездные поступления                                                           644 476,8 тыс.руб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366617</c:v>
                </c:pt>
                <c:pt idx="1">
                  <c:v>24537</c:v>
                </c:pt>
                <c:pt idx="2">
                  <c:v>644476.80000000005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3F2-4B40-A3E3-83D575260E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b="1" i="0" baseline="0"/>
          </a:pPr>
          <a:endParaRPr lang="ru-RU"/>
        </a:p>
      </c:txPr>
    </c:legend>
    <c:plotVisOnly val="1"/>
    <c:dispBlanksAs val="zero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  <a:effectLst>
      <a:outerShdw blurRad="50800" dist="50800" dir="5400000" algn="ctr" rotWithShape="0">
        <a:schemeClr val="bg1"/>
      </a:outerShdw>
    </a:effectLst>
  </c:spPr>
  <c:txPr>
    <a:bodyPr/>
    <a:lstStyle/>
    <a:p>
      <a:pPr>
        <a:defRPr sz="1400" baseline="0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и неналоговых доходов бюджета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</a:t>
            </a:r>
            <a:r>
              <a:rPr lang="ru-RU" sz="18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«Подпорожский муниципальный район Ленинградской области» на 2021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(тыс. руб.)</a:t>
            </a:r>
          </a:p>
        </c:rich>
      </c:tx>
      <c:layout>
        <c:manualLayout>
          <c:xMode val="edge"/>
          <c:yMode val="edge"/>
          <c:x val="0.14621876822079918"/>
          <c:y val="1.8518518518518517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744426066342287E-2"/>
          <c:y val="0.17472995042286382"/>
          <c:w val="0.61126240015533673"/>
          <c:h val="0.7514748290765292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explosion val="25"/>
          <c:dPt>
            <c:idx val="0"/>
            <c:bubble3D val="0"/>
            <c:spPr>
              <a:solidFill>
                <a:srgbClr val="92D050"/>
              </a:solidFill>
              <a:ln>
                <a:solidFill>
                  <a:srgbClr val="FFC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96F-4848-BF03-F8CBAB001D5F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96F-4848-BF03-F8CBAB001D5F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rgbClr val="FFC000"/>
                </a:solidFill>
              </a:ln>
            </c:spPr>
          </c:dPt>
          <c:dPt>
            <c:idx val="4"/>
            <c:bubble3D val="0"/>
            <c:spPr>
              <a:solidFill>
                <a:srgbClr val="FFFF00"/>
              </a:solidFill>
              <a:ln>
                <a:solidFill>
                  <a:srgbClr val="FFC000"/>
                </a:solidFill>
              </a:ln>
            </c:spPr>
          </c:dPt>
          <c:dPt>
            <c:idx val="6"/>
            <c:bubble3D val="0"/>
            <c:spPr>
              <a:solidFill>
                <a:srgbClr val="00B050"/>
              </a:solidFill>
              <a:ln>
                <a:solidFill>
                  <a:srgbClr val="FFC000"/>
                </a:solidFill>
              </a:ln>
            </c:spPr>
          </c:dPt>
          <c:dPt>
            <c:idx val="7"/>
            <c:bubble3D val="0"/>
            <c:spPr>
              <a:solidFill>
                <a:srgbClr val="00B0F0"/>
              </a:solidFill>
              <a:ln>
                <a:solidFill>
                  <a:srgbClr val="C00000"/>
                </a:solidFill>
              </a:ln>
            </c:spPr>
          </c:dPt>
          <c:dLbls>
            <c:dLbl>
              <c:idx val="0"/>
              <c:layout>
                <c:manualLayout>
                  <c:x val="-0.14062131678090789"/>
                  <c:y val="-0.142778506853310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8"/>
                <c:pt idx="0">
                  <c:v>Налог на доходы физических лиц</c:v>
                </c:pt>
                <c:pt idx="1">
                  <c:v>Налоги на совокупный доход</c:v>
                </c:pt>
                <c:pt idx="2">
                  <c:v>Государственная пошлина</c:v>
                </c:pt>
                <c:pt idx="3">
                  <c:v>Доходы от использования имущества</c:v>
                </c:pt>
                <c:pt idx="4">
                  <c:v>Платежи при пользовании природными ресурсами</c:v>
                </c:pt>
                <c:pt idx="5">
                  <c:v>Доходы от оказания платных услуг и компенсации затрат государства</c:v>
                </c:pt>
                <c:pt idx="6">
                  <c:v>Доходы от продажи материальных и нематериальных активов</c:v>
                </c:pt>
                <c:pt idx="7">
                  <c:v>Штрафы, санкции, возмещение ущерба</c:v>
                </c:pt>
              </c:strCache>
            </c:strRef>
          </c:cat>
          <c:val>
            <c:numRef>
              <c:f>Лист1!$B$2:$B$10</c:f>
              <c:numCache>
                <c:formatCode>#,##0.0</c:formatCode>
                <c:ptCount val="8"/>
                <c:pt idx="0">
                  <c:v>318072</c:v>
                </c:pt>
                <c:pt idx="1">
                  <c:v>44880</c:v>
                </c:pt>
                <c:pt idx="2">
                  <c:v>3665</c:v>
                </c:pt>
                <c:pt idx="3">
                  <c:v>16619</c:v>
                </c:pt>
                <c:pt idx="4">
                  <c:v>1700</c:v>
                </c:pt>
                <c:pt idx="5">
                  <c:v>2593</c:v>
                </c:pt>
                <c:pt idx="6">
                  <c:v>1825</c:v>
                </c:pt>
                <c:pt idx="7">
                  <c:v>1800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96F-4848-BF03-F8CBAB001D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ln>
          <a:solidFill>
            <a:srgbClr val="C00000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600" b="1" baseline="0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600" b="1"/>
            </a:pPr>
            <a:endParaRPr lang="ru-RU"/>
          </a:p>
        </c:txPr>
      </c:legendEntry>
      <c:layout>
        <c:manualLayout>
          <c:xMode val="edge"/>
          <c:yMode val="edge"/>
          <c:x val="0.67478163547371828"/>
          <c:y val="0.14459419655876349"/>
          <c:w val="0.31825622387963809"/>
          <c:h val="0.83688728492271802"/>
        </c:manualLayout>
      </c:layout>
      <c:overlay val="1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38702445190978"/>
          <c:y val="0"/>
          <c:w val="0.80871184409540919"/>
          <c:h val="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 план (тыс. руб.)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4477440229939003E-3"/>
                  <c:y val="-2.1300415766809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003121315114107E-2"/>
                  <c:y val="-1.065013631335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D7A-491A-A49B-A7925F2C7AF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проект 2021</c:v>
                </c:pt>
                <c:pt idx="1">
                  <c:v>оценка 2020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318072</c:v>
                </c:pt>
                <c:pt idx="1">
                  <c:v>345597.9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D7A-491A-A49B-A7925F2C7A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5120256"/>
        <c:axId val="197018176"/>
      </c:barChart>
      <c:catAx>
        <c:axId val="1851202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97018176"/>
        <c:crosses val="autoZero"/>
        <c:auto val="1"/>
        <c:lblAlgn val="ctr"/>
        <c:lblOffset val="100"/>
        <c:noMultiLvlLbl val="0"/>
      </c:catAx>
      <c:valAx>
        <c:axId val="197018176"/>
        <c:scaling>
          <c:orientation val="minMax"/>
        </c:scaling>
        <c:delete val="1"/>
        <c:axPos val="b"/>
        <c:numFmt formatCode="#,##0.0" sourceLinked="1"/>
        <c:majorTickMark val="out"/>
        <c:minorTickMark val="none"/>
        <c:tickLblPos val="none"/>
        <c:crossAx val="185120256"/>
        <c:crosses val="autoZero"/>
        <c:crossBetween val="between"/>
      </c:valAx>
    </c:plotArea>
    <c:plotVisOnly val="1"/>
    <c:dispBlanksAs val="gap"/>
    <c:showDLblsOverMax val="0"/>
  </c:chart>
  <c:spPr>
    <a:scene3d>
      <a:camera prst="orthographicFront"/>
      <a:lightRig rig="threePt" dir="t"/>
    </a:scene3d>
    <a:sp3d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1692528384380552"/>
          <c:y val="0.11229571795206211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3446976066122746E-2"/>
          <c:y val="0.13653971924175759"/>
          <c:w val="0.9465530239338773"/>
          <c:h val="0.7992912990713497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дополнительному нормативу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723488033061328E-2"/>
                  <c:y val="8.0208069186287947E-3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ru-RU" dirty="0" smtClean="0"/>
                      <a:t>282</a:t>
                    </a:r>
                    <a:r>
                      <a:rPr lang="ru-RU" baseline="0" dirty="0" smtClean="0"/>
                      <a:t> 700,9 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582304039072445E-2"/>
                  <c:y val="-1.2031684066292368E-2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ru-RU" dirty="0" smtClean="0"/>
                      <a:t>253</a:t>
                    </a:r>
                    <a:r>
                      <a:rPr lang="ru-RU" baseline="0" dirty="0" smtClean="0"/>
                      <a:t> 754,4 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оценка 2020</c:v>
                </c:pt>
                <c:pt idx="1">
                  <c:v>проект 2021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282700.90000000002</c:v>
                </c:pt>
                <c:pt idx="1">
                  <c:v>253754.4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14E-4D71-8251-BE6AB52193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5118720"/>
        <c:axId val="197019904"/>
        <c:axId val="0"/>
      </c:bar3DChart>
      <c:catAx>
        <c:axId val="1851187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97019904"/>
        <c:crosses val="autoZero"/>
        <c:auto val="1"/>
        <c:lblAlgn val="ctr"/>
        <c:lblOffset val="100"/>
        <c:noMultiLvlLbl val="0"/>
      </c:catAx>
      <c:valAx>
        <c:axId val="197019904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85118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3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77777777777779E-2"/>
          <c:y val="6.7344783861467708E-2"/>
          <c:w val="0.87033913311334388"/>
          <c:h val="0.6662175490523609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 (оценка)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9530330334761603E-2"/>
                  <c:y val="2.41209206442594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7FC-4233-B7DC-61B1A053903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6353495915314482E-2"/>
                  <c:y val="-4.10055650952424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7FC-4233-B7DC-61B1A0539038}"/>
                </c:ext>
                <c:ext xmlns:c15="http://schemas.microsoft.com/office/drawing/2012/chart" uri="{CE6537A1-D6FC-4f65-9D91-7224C49458BB}">
                  <c15:layout>
                    <c:manualLayout>
                      <c:w val="0.11776372459867893"/>
                      <c:h val="0.14707740859263166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3.2209898791287182E-2"/>
                  <c:y val="-2.4120920644260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7FC-4233-B7DC-61B1A0539038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3.1357196837538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7FC-4233-B7DC-61B1A053903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73208.100000000006</c:v>
                </c:pt>
                <c:pt idx="1">
                  <c:v>102260</c:v>
                </c:pt>
                <c:pt idx="2">
                  <c:v>555160</c:v>
                </c:pt>
                <c:pt idx="3">
                  <c:v>1402.6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7FC-4233-B7DC-61B1A053903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год (прогноз)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0745812482592345E-2"/>
                  <c:y val="-5.5478117481798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7FC-4233-B7DC-61B1A053903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0994416643456488E-2"/>
                  <c:y val="-5.0653933352946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F7FC-4233-B7DC-61B1A053903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0980647315211559"/>
                  <c:y val="2.6533012708686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F7FC-4233-B7DC-61B1A0539038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7.4668401743438598E-2"/>
                  <c:y val="-2.4120920644260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F7FC-4233-B7DC-61B1A053903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108778.5</c:v>
                </c:pt>
                <c:pt idx="1">
                  <c:v>22021.3</c:v>
                </c:pt>
                <c:pt idx="2">
                  <c:v>512873.8</c:v>
                </c:pt>
                <c:pt idx="3">
                  <c:v>783.2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F7FC-4233-B7DC-61B1A05390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0084608"/>
        <c:axId val="197023936"/>
        <c:axId val="0"/>
      </c:bar3DChart>
      <c:catAx>
        <c:axId val="190084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 baseline="0"/>
            </a:pPr>
            <a:endParaRPr lang="ru-RU"/>
          </a:p>
        </c:txPr>
        <c:crossAx val="197023936"/>
        <c:crosses val="autoZero"/>
        <c:auto val="1"/>
        <c:lblAlgn val="ctr"/>
        <c:lblOffset val="100"/>
        <c:noMultiLvlLbl val="0"/>
      </c:catAx>
      <c:valAx>
        <c:axId val="197023936"/>
        <c:scaling>
          <c:orientation val="minMax"/>
        </c:scaling>
        <c:delete val="1"/>
        <c:axPos val="l"/>
        <c:majorGridlines/>
        <c:numFmt formatCode="#,##0.0" sourceLinked="1"/>
        <c:majorTickMark val="out"/>
        <c:minorTickMark val="none"/>
        <c:tickLblPos val="none"/>
        <c:crossAx val="1900846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(тыс.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рублей.)</a:t>
            </a:r>
          </a:p>
        </c:rich>
      </c:tx>
      <c:layout>
        <c:manualLayout>
          <c:xMode val="edge"/>
          <c:yMode val="edge"/>
          <c:x val="0.41678050264946426"/>
          <c:y val="1.559556963022741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27937015835083057"/>
          <c:w val="0.91666666666666652"/>
          <c:h val="0.720629841649169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по
разделам (тыс. рублей.)</c:v>
                </c:pt>
              </c:strCache>
            </c:strRef>
          </c:tx>
          <c:dPt>
            <c:idx val="4"/>
            <c:bubble3D val="0"/>
            <c:spPr>
              <a:solidFill>
                <a:srgbClr val="FFC000"/>
              </a:solidFill>
              <a:ln w="12700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5D1-4E99-8005-DC6DE94719E9}"/>
              </c:ext>
            </c:extLst>
          </c:dPt>
          <c:dPt>
            <c:idx val="8"/>
            <c:bubble3D val="0"/>
            <c:spPr>
              <a:solidFill>
                <a:srgbClr val="FF0000"/>
              </a:solidFill>
            </c:spPr>
          </c:dPt>
          <c:dPt>
            <c:idx val="9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р. 0100 Общегосударственные вопросы </a:t>
                    </a:r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102</a:t>
                    </a:r>
                    <a:r>
                      <a:rPr lang="ru-RU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051,0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5D1-4E99-8005-DC6DE94719E9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р. 0300 Национальная безопасность и правоохранительная деятельность </a:t>
                    </a:r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9</a:t>
                    </a:r>
                    <a:r>
                      <a:rPr lang="ru-RU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813,2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5D1-4E99-8005-DC6DE94719E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1071764972974018E-2"/>
                  <c:y val="3.6496088929949488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р. 0400 Национальная экономика </a:t>
                    </a:r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37</a:t>
                    </a:r>
                    <a:r>
                      <a:rPr lang="ru-RU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050,2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5D1-4E99-8005-DC6DE94719E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9041145186766689E-2"/>
                  <c:y val="0.13733515922933326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р. 0500 Жилищно-коммунальное  хозяйство </a:t>
                    </a:r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r>
                      <a:rPr lang="ru-RU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511,4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2089417600942896"/>
                  <c:y val="-0.24258089894746279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Р. 0700  </a:t>
                    </a:r>
                  </a:p>
                  <a:p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Образование </a:t>
                    </a:r>
                  </a:p>
                  <a:p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621</a:t>
                    </a:r>
                    <a:r>
                      <a:rPr lang="ru-RU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125,8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5D1-4E99-8005-DC6DE94719E9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6.8209812436299342E-3"/>
                  <c:y val="-4.3962928389524113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р. 0800 Культура, кинематография </a:t>
                    </a:r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</a:t>
                    </a:r>
                    <a:r>
                      <a:rPr lang="ru-RU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600,0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15D1-4E99-8005-DC6DE94719E9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4.8041763475555853E-3"/>
                  <c:y val="2.6094949184430857E-4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р.1000 Социальная  политика </a:t>
                    </a:r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98</a:t>
                    </a:r>
                    <a:r>
                      <a:rPr lang="ru-RU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757,3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5D1-4E99-8005-DC6DE94719E9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7.5039971404143504E-3"/>
                  <c:y val="-5.7156739363442878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р.1100 Физическая  культура  и  спорт</a:t>
                    </a:r>
                  </a:p>
                  <a:p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37 002,1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5D1-4E99-8005-DC6DE94719E9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0.11677796669935221"/>
                  <c:y val="-0.11626886025243947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р. 1200 Средства массовой информации  </a:t>
                    </a:r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750,0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15D1-4E99-8005-DC6DE94719E9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0.13402182366210519"/>
                  <c:y val="5.071527790711549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р.1400 Межбюджетные  </a:t>
                    </a:r>
                    <a:r>
                      <a:rPr lang="ru-RU" smtClean="0"/>
                      <a:t>трансферты</a:t>
                    </a:r>
                    <a:r>
                      <a:rPr lang="ru-RU" baseline="0" smtClean="0"/>
                      <a:t> </a:t>
                    </a:r>
                  </a:p>
                  <a:p>
                    <a:r>
                      <a:rPr lang="ru-RU" baseline="0" smtClean="0"/>
                      <a:t>145 089,8</a:t>
                    </a:r>
                    <a:r>
                      <a:rPr lang="ru-RU" smtClean="0"/>
                      <a:t> 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numFmt formatCode="_-* #,##0.0\ &quot;₽&quot;_-;\-* #,##0.0\ &quot;₽&quot;_-;_-* &quot;-&quot;?\ &quot;₽&quot;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р. 0100 Общегосударственные вопросы</c:v>
                </c:pt>
                <c:pt idx="1">
                  <c:v>р. 0300 Национальная безопасность и правоохранительная деятельность</c:v>
                </c:pt>
                <c:pt idx="2">
                  <c:v>р. 0400 Национальная экономика</c:v>
                </c:pt>
                <c:pt idx="3">
                  <c:v>р. 0500 Жилищно-коммунальное  хозяйство</c:v>
                </c:pt>
                <c:pt idx="4">
                  <c:v>р.0700 Образование</c:v>
                </c:pt>
                <c:pt idx="5">
                  <c:v>р. 0800 Культура, кинематография</c:v>
                </c:pt>
                <c:pt idx="6">
                  <c:v>р.1000 Социальная  политика</c:v>
                </c:pt>
                <c:pt idx="7">
                  <c:v>р.1100 Физическая  культура  и  спорт</c:v>
                </c:pt>
                <c:pt idx="8">
                  <c:v>р.1200 Средства массовой информации</c:v>
                </c:pt>
                <c:pt idx="9">
                  <c:v>р.1300 Обслуживание муниципального долга</c:v>
                </c:pt>
                <c:pt idx="10">
                  <c:v>р.1400 Межбюджетные  трансферты</c:v>
                </c:pt>
              </c:strCache>
            </c:strRef>
          </c:cat>
          <c:val>
            <c:numRef>
              <c:f>Лист1!$B$2:$B$12</c:f>
              <c:numCache>
                <c:formatCode>0.00;[Red]0.00</c:formatCode>
                <c:ptCount val="11"/>
                <c:pt idx="0">
                  <c:v>102051</c:v>
                </c:pt>
                <c:pt idx="1">
                  <c:v>9813.2000000000007</c:v>
                </c:pt>
                <c:pt idx="2">
                  <c:v>37050.199999999997</c:v>
                </c:pt>
                <c:pt idx="3">
                  <c:v>2511.4</c:v>
                </c:pt>
                <c:pt idx="4">
                  <c:v>621125.80000000005</c:v>
                </c:pt>
                <c:pt idx="5">
                  <c:v>8600</c:v>
                </c:pt>
                <c:pt idx="6">
                  <c:v>98757.3</c:v>
                </c:pt>
                <c:pt idx="7">
                  <c:v>37002.1</c:v>
                </c:pt>
                <c:pt idx="8">
                  <c:v>750</c:v>
                </c:pt>
                <c:pt idx="9">
                  <c:v>300</c:v>
                </c:pt>
                <c:pt idx="10">
                  <c:v>145089.79999999999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15D1-4E99-8005-DC6DE94719E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р. 0100 Общегосударственные вопросы</c:v>
                </c:pt>
                <c:pt idx="1">
                  <c:v>р. 0300 Национальная безопасность и правоохранительная деятельность</c:v>
                </c:pt>
                <c:pt idx="2">
                  <c:v>р. 0400 Национальная экономика</c:v>
                </c:pt>
                <c:pt idx="3">
                  <c:v>р. 0500 Жилищно-коммунальное  хозяйство</c:v>
                </c:pt>
                <c:pt idx="4">
                  <c:v>р.0700 Образование</c:v>
                </c:pt>
                <c:pt idx="5">
                  <c:v>р. 0800 Культура, кинематография</c:v>
                </c:pt>
                <c:pt idx="6">
                  <c:v>р.1000 Социальная  политика</c:v>
                </c:pt>
                <c:pt idx="7">
                  <c:v>р.1100 Физическая  культура  и  спорт</c:v>
                </c:pt>
                <c:pt idx="8">
                  <c:v>р.1200 Средства массовой информации</c:v>
                </c:pt>
                <c:pt idx="9">
                  <c:v>р.1300 Обслуживание муниципального долга</c:v>
                </c:pt>
                <c:pt idx="10">
                  <c:v>р.1400 Межбюджетные  трансферты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15D1-4E99-8005-DC6DE94719E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р. 0100 Общегосударственные вопросы</c:v>
                </c:pt>
                <c:pt idx="1">
                  <c:v>р. 0300 Национальная безопасность и правоохранительная деятельность</c:v>
                </c:pt>
                <c:pt idx="2">
                  <c:v>р. 0400 Национальная экономика</c:v>
                </c:pt>
                <c:pt idx="3">
                  <c:v>р. 0500 Жилищно-коммунальное  хозяйство</c:v>
                </c:pt>
                <c:pt idx="4">
                  <c:v>р.0700 Образование</c:v>
                </c:pt>
                <c:pt idx="5">
                  <c:v>р. 0800 Культура, кинематография</c:v>
                </c:pt>
                <c:pt idx="6">
                  <c:v>р.1000 Социальная  политика</c:v>
                </c:pt>
                <c:pt idx="7">
                  <c:v>р.1100 Физическая  культура  и  спорт</c:v>
                </c:pt>
                <c:pt idx="8">
                  <c:v>р.1200 Средства массовой информации</c:v>
                </c:pt>
                <c:pt idx="9">
                  <c:v>р.1300 Обслуживание муниципального долга</c:v>
                </c:pt>
                <c:pt idx="10">
                  <c:v>р.1400 Межбюджетные  трансферты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15D1-4E99-8005-DC6DE94719E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р. 0100 Общегосударственные вопросы</c:v>
                </c:pt>
                <c:pt idx="1">
                  <c:v>р. 0300 Национальная безопасность и правоохранительная деятельность</c:v>
                </c:pt>
                <c:pt idx="2">
                  <c:v>р. 0400 Национальная экономика</c:v>
                </c:pt>
                <c:pt idx="3">
                  <c:v>р. 0500 Жилищно-коммунальное  хозяйство</c:v>
                </c:pt>
                <c:pt idx="4">
                  <c:v>р.0700 Образование</c:v>
                </c:pt>
                <c:pt idx="5">
                  <c:v>р. 0800 Культура, кинематография</c:v>
                </c:pt>
                <c:pt idx="6">
                  <c:v>р.1000 Социальная  политика</c:v>
                </c:pt>
                <c:pt idx="7">
                  <c:v>р.1100 Физическая  культура  и  спорт</c:v>
                </c:pt>
                <c:pt idx="8">
                  <c:v>р.1200 Средства массовой информации</c:v>
                </c:pt>
                <c:pt idx="9">
                  <c:v>р.1300 Обслуживание муниципального долга</c:v>
                </c:pt>
                <c:pt idx="10">
                  <c:v>р.1400 Межбюджетные  трансферты</c:v>
                </c:pt>
              </c:strCache>
            </c:strRef>
          </c:cat>
          <c:val>
            <c:numRef>
              <c:f>Лист1!$E$2:$E$12</c:f>
              <c:numCache>
                <c:formatCode>General</c:formatCode>
                <c:ptCount val="1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15D1-4E99-8005-DC6DE94719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0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в </a:t>
            </a:r>
            <a:r>
              <a:rPr lang="ru-RU" sz="20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году</a:t>
            </a:r>
            <a:endParaRPr lang="ru-RU" sz="2000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 sz="20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 sz="2000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0248246682790509"/>
          <c:y val="3.750007179080733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"/>
          <c:y val="0.20342986787668491"/>
          <c:w val="0.63576091183046568"/>
          <c:h val="0.5818828684550024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1767465518107419"/>
                  <c:y val="4.97076023391813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Социальная сфера</c:v>
                </c:pt>
                <c:pt idx="1">
                  <c:v>Национальная экономика</c:v>
                </c:pt>
                <c:pt idx="2">
                  <c:v>МБТ бюджетам других уровней</c:v>
                </c:pt>
                <c:pt idx="3">
                  <c:v>Общегосударстенные вопросы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0.72</c:v>
                </c:pt>
                <c:pt idx="1">
                  <c:v>3.5000000000000003E-2</c:v>
                </c:pt>
                <c:pt idx="2">
                  <c:v>0.13600000000000001</c:v>
                </c:pt>
                <c:pt idx="3">
                  <c:v>9.6000000000000002E-2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B04-49C7-8815-34F5CAF073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4">
          <a:noFill/>
        </a:ln>
      </c:spPr>
    </c:plotArea>
    <c:legend>
      <c:legendPos val="r"/>
      <c:layout>
        <c:manualLayout>
          <c:xMode val="edge"/>
          <c:yMode val="edge"/>
          <c:x val="0.60265942451638099"/>
          <c:y val="0.18684149164067856"/>
          <c:w val="0.36030353844658303"/>
          <c:h val="0.49621024942998132"/>
        </c:manualLayout>
      </c:layout>
      <c:overlay val="0"/>
      <c:txPr>
        <a:bodyPr/>
        <a:lstStyle/>
        <a:p>
          <a:pPr>
            <a:defRPr sz="1400" b="1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5589168407811317"/>
          <c:y val="1.9440360322958245E-3"/>
          <c:w val="0.64410830225169335"/>
          <c:h val="0.9167882887878445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invertIfNegative val="0"/>
          <c:dLbls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 baseline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baseline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ОБСЛУЖИВАНИЕ ГОС. И МУНИЦИПАЛЬНОГО ДОЛГА</c:v>
                </c:pt>
                <c:pt idx="1">
                  <c:v>СРЕДСТВА МАССОВОЙ ИНФОРМАЦИИ</c:v>
                </c:pt>
                <c:pt idx="2">
                  <c:v>ЖИЛИЩНО-КОММУНАЛЬНОЕ ХОЗЯЙСТВО</c:v>
                </c:pt>
                <c:pt idx="3">
                  <c:v>НАЦИОНАЛЬНАЯ БЕЗОПАСНОСТЬ И ПРАВООХРАНИТЕЛЬНАЯ ДЕЯТЕЛЬНОСТЬ</c:v>
                </c:pt>
                <c:pt idx="4">
                  <c:v>ФИЗИЧЕСКАЯ КУЛЬТУРА И СПОРТ</c:v>
                </c:pt>
                <c:pt idx="5">
                  <c:v>НАЦИОНАЛЬНАЯ ЭКОНОМИКА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ОБЩЕГОСУДАРСТВЕННЫЕ ВОПРОСЫ</c:v>
                </c:pt>
                <c:pt idx="9">
                  <c:v>МБТ ОБЩЕГО ХАРАКТЕРА БЮДЖЕТАМ БЮДЖЕТНОЙ СИСТЕМЫ РОССИЙСКОЙ ФЕДЕРАЦИИ</c:v>
                </c:pt>
                <c:pt idx="10">
                  <c:v>ОБРАЗОВАНИЕ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1000</c:v>
                </c:pt>
                <c:pt idx="1">
                  <c:v>750</c:v>
                </c:pt>
                <c:pt idx="2">
                  <c:v>2425.1</c:v>
                </c:pt>
                <c:pt idx="3">
                  <c:v>9742.5</c:v>
                </c:pt>
                <c:pt idx="4">
                  <c:v>21948.9</c:v>
                </c:pt>
                <c:pt idx="5">
                  <c:v>29407</c:v>
                </c:pt>
                <c:pt idx="6">
                  <c:v>8500</c:v>
                </c:pt>
                <c:pt idx="7">
                  <c:v>92619.6</c:v>
                </c:pt>
                <c:pt idx="8">
                  <c:v>97772.7</c:v>
                </c:pt>
                <c:pt idx="9">
                  <c:v>148363.6</c:v>
                </c:pt>
                <c:pt idx="10">
                  <c:v>683400.1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BA7-47F3-A883-8BB4245D3AD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2021год</c:v>
                </c:pt>
              </c:strCache>
            </c:strRef>
          </c:tx>
          <c:invertIfNegative val="0"/>
          <c:dLbls>
            <c:dLbl>
              <c:idx val="10"/>
              <c:layout>
                <c:manualLayout>
                  <c:x val="-1.1378664019410029E-2"/>
                  <c:y val="-2.296612053892670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 baseline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baseline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Лист1!$A$2:$A$12</c:f>
              <c:strCache>
                <c:ptCount val="11"/>
                <c:pt idx="0">
                  <c:v>ОБСЛУЖИВАНИЕ ГОС. И МУНИЦИПАЛЬНОГО ДОЛГА</c:v>
                </c:pt>
                <c:pt idx="1">
                  <c:v>СРЕДСТВА МАССОВОЙ ИНФОРМАЦИИ</c:v>
                </c:pt>
                <c:pt idx="2">
                  <c:v>ЖИЛИЩНО-КОММУНАЛЬНОЕ ХОЗЯЙСТВО</c:v>
                </c:pt>
                <c:pt idx="3">
                  <c:v>НАЦИОНАЛЬНАЯ БЕЗОПАСНОСТЬ И ПРАВООХРАНИТЕЛЬНАЯ ДЕЯТЕЛЬНОСТЬ</c:v>
                </c:pt>
                <c:pt idx="4">
                  <c:v>ФИЗИЧЕСКАЯ КУЛЬТУРА И СПОРТ</c:v>
                </c:pt>
                <c:pt idx="5">
                  <c:v>НАЦИОНАЛЬНАЯ ЭКОНОМИКА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ОБЩЕГОСУДАРСТВЕННЫЕ ВОПРОСЫ</c:v>
                </c:pt>
                <c:pt idx="9">
                  <c:v>МБТ ОБЩЕГО ХАРАКТЕРА БЮДЖЕТАМ БЮДЖЕТНОЙ СИСТЕМЫ РОССИЙСКОЙ ФЕДЕРАЦИИ</c:v>
                </c:pt>
                <c:pt idx="10">
                  <c:v>ОБРАЗОВАНИЕ</c:v>
                </c:pt>
              </c:strCache>
            </c:strRef>
          </c:cat>
          <c:val>
            <c:numRef>
              <c:f>Лист1!$C$2:$C$12</c:f>
              <c:numCache>
                <c:formatCode>#,##0.00</c:formatCode>
                <c:ptCount val="11"/>
                <c:pt idx="0">
                  <c:v>300</c:v>
                </c:pt>
                <c:pt idx="1">
                  <c:v>750</c:v>
                </c:pt>
                <c:pt idx="2">
                  <c:v>2511.4</c:v>
                </c:pt>
                <c:pt idx="3">
                  <c:v>9813.2000000000007</c:v>
                </c:pt>
                <c:pt idx="4" formatCode="#,##0.0">
                  <c:v>37002.1</c:v>
                </c:pt>
                <c:pt idx="5">
                  <c:v>37050.199999999997</c:v>
                </c:pt>
                <c:pt idx="6">
                  <c:v>8600</c:v>
                </c:pt>
                <c:pt idx="7" formatCode="#,##0.0">
                  <c:v>98757.3</c:v>
                </c:pt>
                <c:pt idx="8">
                  <c:v>102051</c:v>
                </c:pt>
                <c:pt idx="9">
                  <c:v>145089.79999999999</c:v>
                </c:pt>
                <c:pt idx="10">
                  <c:v>621125.80000000005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623-49FF-93EF-FA5B8B61C0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1663488"/>
        <c:axId val="196922176"/>
      </c:barChart>
      <c:catAx>
        <c:axId val="201663488"/>
        <c:scaling>
          <c:orientation val="minMax"/>
        </c:scaling>
        <c:delete val="0"/>
        <c:axPos val="l"/>
        <c:numFmt formatCode="@" sourceLinked="1"/>
        <c:majorTickMark val="out"/>
        <c:minorTickMark val="none"/>
        <c:tickLblPos val="nextTo"/>
        <c:txPr>
          <a:bodyPr/>
          <a:lstStyle/>
          <a:p>
            <a:pPr>
              <a:defRPr sz="900" b="1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96922176"/>
        <c:crosses val="autoZero"/>
        <c:auto val="1"/>
        <c:lblAlgn val="ctr"/>
        <c:lblOffset val="100"/>
        <c:noMultiLvlLbl val="0"/>
      </c:catAx>
      <c:valAx>
        <c:axId val="196922176"/>
        <c:scaling>
          <c:orientation val="minMax"/>
        </c:scaling>
        <c:delete val="1"/>
        <c:axPos val="b"/>
        <c:majorGridlines/>
        <c:numFmt formatCode="#,##0.0" sourceLinked="1"/>
        <c:majorTickMark val="out"/>
        <c:minorTickMark val="none"/>
        <c:tickLblPos val="none"/>
        <c:crossAx val="201663488"/>
        <c:crosses val="autoZero"/>
        <c:crossBetween val="between"/>
      </c:valAx>
      <c:spPr>
        <a:noFill/>
        <a:ln w="25404">
          <a:noFill/>
        </a:ln>
      </c:spPr>
    </c:plotArea>
    <c:legend>
      <c:legendPos val="r"/>
      <c:layout>
        <c:manualLayout>
          <c:xMode val="edge"/>
          <c:yMode val="edge"/>
          <c:x val="0.63797511193453826"/>
          <c:y val="0.69109638698198139"/>
          <c:w val="0.22190090625464268"/>
          <c:h val="9.6170816485777147E-2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 baseline="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0B437B-FB65-4C4D-A938-A68E6766613B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5473C6-B212-450E-B84E-7E5EF418E69F}">
      <dgm:prSet phldrT="[Текст]" custT="1"/>
      <dgm:spPr>
        <a:ln>
          <a:noFill/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Социально</a:t>
          </a:r>
          <a:r>
            <a:rPr lang="ru-RU" sz="2000" dirty="0" smtClean="0"/>
            <a:t> </a:t>
          </a:r>
          <a:r>
            <a:rPr lang="ru-RU" sz="2000" dirty="0" smtClean="0">
              <a:solidFill>
                <a:schemeClr val="tx1"/>
              </a:solidFill>
            </a:rPr>
            <a:t>направленный бюджет </a:t>
          </a: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района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320398-98E0-4A2D-A084-128D1829A274}" type="parTrans" cxnId="{143E724D-AED3-4688-80AA-48E599826A29}">
      <dgm:prSet/>
      <dgm:spPr/>
      <dgm:t>
        <a:bodyPr/>
        <a:lstStyle/>
        <a:p>
          <a:endParaRPr lang="ru-RU"/>
        </a:p>
      </dgm:t>
    </dgm:pt>
    <dgm:pt modelId="{65A233B0-5929-4C31-BD16-C696D69AFCB1}" type="sibTrans" cxnId="{143E724D-AED3-4688-80AA-48E599826A29}">
      <dgm:prSet/>
      <dgm:spPr/>
      <dgm:t>
        <a:bodyPr/>
        <a:lstStyle/>
        <a:p>
          <a:endParaRPr lang="ru-RU"/>
        </a:p>
      </dgm:t>
    </dgm:pt>
    <dgm:pt modelId="{490DAB27-0C1B-4257-86E5-58AD35D8EFBB}" type="pres">
      <dgm:prSet presAssocID="{D70B437B-FB65-4C4D-A938-A68E6766613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1117D8-8664-49F3-BE1F-CBD812547B0F}" type="pres">
      <dgm:prSet presAssocID="{445473C6-B212-450E-B84E-7E5EF418E69F}" presName="node" presStyleLbl="node1" presStyleIdx="0" presStyleCnt="1" custScaleX="730125" custScaleY="184704" custLinFactX="-100000" custLinFactNeighborX="-197035" custLinFactNeighborY="-151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07142E-980C-417E-9049-16786E483B2F}" type="presOf" srcId="{445473C6-B212-450E-B84E-7E5EF418E69F}" destId="{BB1117D8-8664-49F3-BE1F-CBD812547B0F}" srcOrd="0" destOrd="0" presId="urn:microsoft.com/office/officeart/2005/8/layout/default#1"/>
    <dgm:cxn modelId="{143E724D-AED3-4688-80AA-48E599826A29}" srcId="{D70B437B-FB65-4C4D-A938-A68E6766613B}" destId="{445473C6-B212-450E-B84E-7E5EF418E69F}" srcOrd="0" destOrd="0" parTransId="{D7320398-98E0-4A2D-A084-128D1829A274}" sibTransId="{65A233B0-5929-4C31-BD16-C696D69AFCB1}"/>
    <dgm:cxn modelId="{793B8425-88D2-4AB2-A2E2-C0F2D6F00410}" type="presOf" srcId="{D70B437B-FB65-4C4D-A938-A68E6766613B}" destId="{490DAB27-0C1B-4257-86E5-58AD35D8EFBB}" srcOrd="0" destOrd="0" presId="urn:microsoft.com/office/officeart/2005/8/layout/default#1"/>
    <dgm:cxn modelId="{9309124A-F43E-4286-9FF6-C41F3611C263}" type="presParOf" srcId="{490DAB27-0C1B-4257-86E5-58AD35D8EFBB}" destId="{BB1117D8-8664-49F3-BE1F-CBD812547B0F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1117D8-8664-49F3-BE1F-CBD812547B0F}">
      <dsp:nvSpPr>
        <dsp:cNvPr id="0" name=""/>
        <dsp:cNvSpPr/>
      </dsp:nvSpPr>
      <dsp:spPr>
        <a:xfrm>
          <a:off x="0" y="1528"/>
          <a:ext cx="4563851" cy="6927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Социально</a:t>
          </a:r>
          <a:r>
            <a:rPr lang="ru-RU" sz="2000" kern="1200" dirty="0" smtClean="0"/>
            <a:t> </a:t>
          </a:r>
          <a:r>
            <a:rPr lang="ru-RU" sz="2000" kern="1200" dirty="0" smtClean="0">
              <a:solidFill>
                <a:schemeClr val="tx1"/>
              </a:solidFill>
            </a:rPr>
            <a:t>направленный бюджет 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района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528"/>
        <a:ext cx="4563851" cy="692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0.0007</cdr:x>
      <cdr:y>0</cdr:y>
    </cdr:from>
    <cdr:to>
      <cdr:x>0.07383</cdr:x>
      <cdr:y>0.12201</cdr:y>
    </cdr:to>
    <cdr:pic>
      <cdr:nvPicPr>
        <cdr:cNvPr id="2" name="Picture 2" descr="http://podadm.ru.opt-images.1c-bitrix-cdn.ru/images/coats/user/coat.png?14163185234427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6410" y="0"/>
          <a:ext cx="666943" cy="836712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0.528</cdr:x>
      <cdr:y>0.82238</cdr:y>
    </cdr:from>
    <cdr:to>
      <cdr:x>0.91421</cdr:x>
      <cdr:y>0.97527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86597" y="2060456"/>
          <a:ext cx="1818823" cy="3830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-27 525,9</a:t>
          </a:r>
          <a:endParaRPr lang="ru-RU" sz="1400" b="1" dirty="0"/>
        </a:p>
        <a:p xmlns:a="http://schemas.openxmlformats.org/drawingml/2006/main">
          <a:endParaRPr lang="ru-RU" sz="1400" b="1" dirty="0"/>
        </a:p>
        <a:p xmlns:a="http://schemas.openxmlformats.org/drawingml/2006/main">
          <a:endParaRPr lang="ru-RU" sz="16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1ADF6-75D1-4956-B5DC-7F26399E6DBC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EA46A-EC0A-4014-89FD-29AF4A3FD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762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50C3B-FFE5-45A0-8871-F26A36DE2DD6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31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2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2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63205-7E5D-4D93-9F17-1613FE2A2C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748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3205-7E5D-4D93-9F17-1613FE2A2C0B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5610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3205-7E5D-4D93-9F17-1613FE2A2C0B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0592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3205-7E5D-4D93-9F17-1613FE2A2C0B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761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3205-7E5D-4D93-9F17-1613FE2A2C0B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971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3205-7E5D-4D93-9F17-1613FE2A2C0B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821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3205-7E5D-4D93-9F17-1613FE2A2C0B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973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3205-7E5D-4D93-9F17-1613FE2A2C0B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378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3205-7E5D-4D93-9F17-1613FE2A2C0B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458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3205-7E5D-4D93-9F17-1613FE2A2C0B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4050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3205-7E5D-4D93-9F17-1613FE2A2C0B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1004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512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ABEB8C5-313E-426C-B718-C45608C0505A}" type="slidenum">
              <a:rPr lang="ru-RU" altLang="ru-RU" smtClean="0">
                <a:latin typeface="Calibri" panose="020F0502020204030204" pitchFamily="34" charset="0"/>
              </a:rPr>
              <a:pPr/>
              <a:t>18</a:t>
            </a:fld>
            <a:endParaRPr lang="ru-RU" altLang="ru-RU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984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pPr/>
              <a:t>17.11.2020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8514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pPr/>
              <a:t>17.11.2020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207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pPr/>
              <a:t>17.11.2020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8598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pPr/>
              <a:t>17.11.2020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183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pPr/>
              <a:t>17.11.2020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3369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pPr/>
              <a:t>17.11.2020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3406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pPr/>
              <a:t>17.11.2020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1402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pPr/>
              <a:t>17.11.2020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5164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pPr/>
              <a:t>17.11.2020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178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pPr/>
              <a:t>17.11.2020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1645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pPr/>
              <a:t>17.11.2020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662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C9641-60C4-4AD4-A410-3BC49E86F588}" type="datetimeFigureOut">
              <a:rPr lang="ru-RU" smtClean="0"/>
              <a:pPr/>
              <a:t>17.11.2020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2647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image" Target="../media/image10.png"/><Relationship Id="rId18" Type="http://schemas.openxmlformats.org/officeDocument/2006/relationships/image" Target="../media/image14.png"/><Relationship Id="rId3" Type="http://schemas.openxmlformats.org/officeDocument/2006/relationships/chart" Target="../charts/chart8.xml"/><Relationship Id="rId7" Type="http://schemas.openxmlformats.org/officeDocument/2006/relationships/diagramQuickStyle" Target="../diagrams/quickStyle1.xml"/><Relationship Id="rId12" Type="http://schemas.openxmlformats.org/officeDocument/2006/relationships/image" Target="../media/image9.png"/><Relationship Id="rId17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8.png"/><Relationship Id="rId5" Type="http://schemas.openxmlformats.org/officeDocument/2006/relationships/diagramData" Target="../diagrams/data1.xml"/><Relationship Id="rId15" Type="http://schemas.openxmlformats.org/officeDocument/2006/relationships/image" Target="../media/image4.png"/><Relationship Id="rId10" Type="http://schemas.openxmlformats.org/officeDocument/2006/relationships/chart" Target="../charts/chart9.xml"/><Relationship Id="rId4" Type="http://schemas.openxmlformats.org/officeDocument/2006/relationships/image" Target="../media/image7.png"/><Relationship Id="rId9" Type="http://schemas.microsoft.com/office/2007/relationships/diagramDrawing" Target="../diagrams/drawing1.xml"/><Relationship Id="rId1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b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 проекту бюджета </a:t>
            </a:r>
            <a:b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муниципального образования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«Подпорожский муниципальный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район </a:t>
            </a:r>
            <a:b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Ленинградской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области»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20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год и плановый период 20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20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755576" cy="950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509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0353921"/>
              </p:ext>
            </p:extLst>
          </p:nvPr>
        </p:nvGraphicFramePr>
        <p:xfrm>
          <a:off x="79986" y="1176545"/>
          <a:ext cx="4743106" cy="2511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52718"/>
            <a:ext cx="8414808" cy="748944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Динамика НДФЛ в бюджет района в </a:t>
            </a:r>
            <a:r>
              <a:rPr lang="ru-RU" sz="2400" b="1" dirty="0" smtClean="0"/>
              <a:t>2020-2021 </a:t>
            </a:r>
            <a:r>
              <a:rPr lang="ru-RU" sz="2400" b="1" dirty="0"/>
              <a:t>года</a:t>
            </a:r>
            <a:r>
              <a:rPr lang="ru-RU" sz="2800" b="1" dirty="0"/>
              <a:t>х </a:t>
            </a:r>
            <a:br>
              <a:rPr lang="ru-RU" sz="2800" b="1" dirty="0"/>
            </a:br>
            <a:endParaRPr lang="ru-RU" sz="1600" b="1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086114641"/>
              </p:ext>
            </p:extLst>
          </p:nvPr>
        </p:nvGraphicFramePr>
        <p:xfrm>
          <a:off x="136477" y="3356992"/>
          <a:ext cx="5227611" cy="3166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Выгнутая вправо стрелка 8"/>
          <p:cNvSpPr/>
          <p:nvPr/>
        </p:nvSpPr>
        <p:spPr>
          <a:xfrm>
            <a:off x="5364088" y="1700808"/>
            <a:ext cx="3456384" cy="43204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Левая фигурная скобка 10"/>
          <p:cNvSpPr/>
          <p:nvPr/>
        </p:nvSpPr>
        <p:spPr>
          <a:xfrm rot="16200000">
            <a:off x="2662016" y="2073765"/>
            <a:ext cx="507601" cy="172819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авая фигурная скобка 13"/>
          <p:cNvSpPr/>
          <p:nvPr/>
        </p:nvSpPr>
        <p:spPr>
          <a:xfrm>
            <a:off x="3545109" y="4365106"/>
            <a:ext cx="720019" cy="82228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265125" y="4941168"/>
            <a:ext cx="13149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 smtClean="0"/>
              <a:t>-28 946,5</a:t>
            </a:r>
            <a:endParaRPr lang="ru-RU" sz="1300" b="1" dirty="0"/>
          </a:p>
          <a:p>
            <a:endParaRPr lang="ru-RU" sz="13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556767" y="1069242"/>
            <a:ext cx="1331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(тыс.</a:t>
            </a:r>
            <a:r>
              <a:rPr lang="en-US" sz="1600" b="1" dirty="0"/>
              <a:t> </a:t>
            </a:r>
            <a:r>
              <a:rPr lang="ru-RU" sz="1600" b="1" dirty="0"/>
              <a:t>руб.)</a:t>
            </a:r>
            <a:endParaRPr lang="ru-RU" sz="1600" dirty="0"/>
          </a:p>
        </p:txBody>
      </p:sp>
      <p:pic>
        <p:nvPicPr>
          <p:cNvPr id="12" name="Picture 2" descr="http://podadm.ru.opt-images.1c-bitrix-cdn.ru/images/coats/user/coat.png?1416318523442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8" y="0"/>
            <a:ext cx="655690" cy="822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81594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Динамика безвозмездных поступлений</a:t>
            </a:r>
            <a:br>
              <a:rPr lang="ru-RU" sz="2800" b="1" dirty="0"/>
            </a:br>
            <a:r>
              <a:rPr lang="ru-RU" sz="2800" b="1" dirty="0"/>
              <a:t> из бюджетов других уровней </a:t>
            </a:r>
            <a:r>
              <a:rPr lang="ru-RU" sz="2800" b="1" dirty="0" smtClean="0"/>
              <a:t>2020- 2021 </a:t>
            </a:r>
            <a:r>
              <a:rPr lang="ru-RU" sz="2800" b="1" dirty="0"/>
              <a:t>гг. </a:t>
            </a:r>
            <a:r>
              <a:rPr lang="ru-RU" b="1" dirty="0"/>
              <a:t/>
            </a:r>
            <a:br>
              <a:rPr lang="ru-RU" b="1" dirty="0"/>
            </a:br>
            <a:endParaRPr lang="ru-RU" sz="13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2395329"/>
              </p:ext>
            </p:extLst>
          </p:nvPr>
        </p:nvGraphicFramePr>
        <p:xfrm>
          <a:off x="323528" y="1332213"/>
          <a:ext cx="8674352" cy="5265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71460" y="1916832"/>
            <a:ext cx="1326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(</a:t>
            </a:r>
            <a:r>
              <a:rPr lang="ru-RU" b="1" dirty="0"/>
              <a:t>тыс. руб.)</a:t>
            </a:r>
          </a:p>
        </p:txBody>
      </p:sp>
      <p:pic>
        <p:nvPicPr>
          <p:cNvPr id="7" name="Picture 2" descr="http://podadm.ru.opt-images.1c-bitrix-cdn.ru/images/coats/user/coat.png?141631852344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" y="0"/>
            <a:ext cx="609546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90204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897510" cy="1512168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расходов -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в соответствии с расходными обязательствами, обусловленными установленным законодательством разграничением полномочий, исполнение которых должно производиться в очередном финансовом году за счет средств соответствующих бюджетов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детализируются расходы?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2348880"/>
            <a:ext cx="2890664" cy="1152128"/>
          </a:xfrm>
          <a:prstGeom prst="verticalScroll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Программные  расходы</a:t>
            </a:r>
          </a:p>
        </p:txBody>
      </p:sp>
      <p:sp>
        <p:nvSpPr>
          <p:cNvPr id="9" name="Стрелка вправо с вырезом 8"/>
          <p:cNvSpPr/>
          <p:nvPr/>
        </p:nvSpPr>
        <p:spPr>
          <a:xfrm>
            <a:off x="3563888" y="2492896"/>
            <a:ext cx="1728192" cy="93610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10 </a:t>
            </a:r>
            <a:r>
              <a:rPr lang="ru-RU" sz="1400" dirty="0"/>
              <a:t>программ</a:t>
            </a:r>
          </a:p>
        </p:txBody>
      </p:sp>
      <p:sp>
        <p:nvSpPr>
          <p:cNvPr id="10" name="Вертикальный свиток 9"/>
          <p:cNvSpPr/>
          <p:nvPr/>
        </p:nvSpPr>
        <p:spPr>
          <a:xfrm>
            <a:off x="5580112" y="2348880"/>
            <a:ext cx="2928958" cy="1080120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</a:t>
            </a:r>
          </a:p>
          <a:p>
            <a:pPr marL="342900" indent="-342900"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4348" y="3903345"/>
            <a:ext cx="2357454" cy="67778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</a:t>
            </a:r>
            <a:r>
              <a:rPr lang="ru-RU" dirty="0">
                <a:solidFill>
                  <a:schemeClr val="tx1"/>
                </a:solidFill>
              </a:rPr>
              <a:t> средств</a:t>
            </a:r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5796136" y="3717032"/>
            <a:ext cx="2808312" cy="864094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Функциональная структура</a:t>
            </a:r>
          </a:p>
        </p:txBody>
      </p:sp>
      <p:sp>
        <p:nvSpPr>
          <p:cNvPr id="16" name="Стрелка влево 15"/>
          <p:cNvSpPr/>
          <p:nvPr/>
        </p:nvSpPr>
        <p:spPr>
          <a:xfrm>
            <a:off x="3563888" y="3903345"/>
            <a:ext cx="1584176" cy="67778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11 </a:t>
            </a:r>
            <a:r>
              <a:rPr lang="ru-RU" dirty="0"/>
              <a:t>разделов</a:t>
            </a:r>
          </a:p>
        </p:txBody>
      </p:sp>
      <p:sp>
        <p:nvSpPr>
          <p:cNvPr id="17" name="Горизонтальный свиток 16"/>
          <p:cNvSpPr/>
          <p:nvPr/>
        </p:nvSpPr>
        <p:spPr>
          <a:xfrm>
            <a:off x="714348" y="4941168"/>
            <a:ext cx="2561508" cy="1224136"/>
          </a:xfrm>
          <a:prstGeom prst="horizontalScrol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Ведомственная структура</a:t>
            </a:r>
          </a:p>
        </p:txBody>
      </p:sp>
      <p:sp>
        <p:nvSpPr>
          <p:cNvPr id="19" name="Стрелка вправо 18"/>
          <p:cNvSpPr/>
          <p:nvPr/>
        </p:nvSpPr>
        <p:spPr>
          <a:xfrm>
            <a:off x="3563888" y="5118186"/>
            <a:ext cx="1587173" cy="7590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 ГРБС</a:t>
            </a:r>
            <a:endParaRPr lang="ru-RU" dirty="0"/>
          </a:p>
        </p:txBody>
      </p:sp>
      <p:sp>
        <p:nvSpPr>
          <p:cNvPr id="20" name="Блок-схема: альтернативный процесс 19"/>
          <p:cNvSpPr/>
          <p:nvPr/>
        </p:nvSpPr>
        <p:spPr>
          <a:xfrm>
            <a:off x="5796136" y="5118186"/>
            <a:ext cx="2808312" cy="99219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</a:t>
            </a:r>
            <a:r>
              <a:rPr lang="ru-RU" dirty="0"/>
              <a:t> распорядители бюджетных средств</a:t>
            </a:r>
          </a:p>
        </p:txBody>
      </p:sp>
      <p:pic>
        <p:nvPicPr>
          <p:cNvPr id="13" name="Picture 2" descr="http://podadm.ru.opt-images.1c-bitrix-cdn.ru/images/coats/user/coat.png?141631852344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" y="0"/>
            <a:ext cx="523875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82112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515759" y="341550"/>
            <a:ext cx="8424591" cy="2054786"/>
          </a:xfrm>
          <a:prstGeom prst="downArrow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формировании расходной части бюджета муниципального образования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«Подпорожский 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муниципальный район Ленинградской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области»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2022-2023 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годов были определены следующие приоритеты: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0529" y="2456753"/>
            <a:ext cx="8589821" cy="5650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Обеспечение выплаты заработной платы работникам муниципальных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учреждений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4582" y="3196562"/>
            <a:ext cx="8592856" cy="80850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Обеспечение реализации задач, поставленных в Указах Президента Российской Федерации от 12 мая 2012 года № 597 и от 07 мая 2018 года № 204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4582" y="4941168"/>
            <a:ext cx="8643998" cy="9286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Обеспечение доли расходов на финансирование обязательств, софинансируемых за счет субсидий из областного бюджета Ленинградской области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6055" y="6013925"/>
            <a:ext cx="8643998" cy="78581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Обеспечение мер сбалансированности местных бюджетов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городских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поселений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Подпорожского муниципального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района </a:t>
            </a:r>
          </a:p>
        </p:txBody>
      </p:sp>
      <p:pic>
        <p:nvPicPr>
          <p:cNvPr id="10" name="Picture 2" descr="http://podadm.ru.opt-images.1c-bitrix-cdn.ru/images/coats/user/coat.png?141631852344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16" y="12937"/>
            <a:ext cx="523875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Скругленный прямоугольник 10"/>
          <p:cNvSpPr/>
          <p:nvPr/>
        </p:nvSpPr>
        <p:spPr>
          <a:xfrm>
            <a:off x="374583" y="4149080"/>
            <a:ext cx="8549304" cy="67890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обязательств в сфере образования с учетом гарантированных муниципальных услуг</a:t>
            </a:r>
          </a:p>
        </p:txBody>
      </p:sp>
    </p:spTree>
    <p:extLst>
      <p:ext uri="{BB962C8B-B14F-4D97-AF65-F5344CB8AC3E}">
        <p14:creationId xmlns:p14="http://schemas.microsoft.com/office/powerpoint/2010/main" val="35439066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25544" cy="1287016"/>
          </a:xfrm>
        </p:spPr>
        <p:txBody>
          <a:bodyPr>
            <a:noAutofit/>
          </a:bodyPr>
          <a:lstStyle/>
          <a:p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муниципального образования 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«Подпорожский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район Ленинградской 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8840054"/>
              </p:ext>
            </p:extLst>
          </p:nvPr>
        </p:nvGraphicFramePr>
        <p:xfrm>
          <a:off x="467544" y="1484784"/>
          <a:ext cx="8280920" cy="4886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2" descr="http://podadm.ru.opt-images.1c-bitrix-cdn.ru/images/coats/user/coat.png?141631852344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9" y="-39960"/>
            <a:ext cx="523875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05107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3"/>
            <a:ext cx="7632848" cy="648072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в программном формате: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6309134"/>
              </p:ext>
            </p:extLst>
          </p:nvPr>
        </p:nvGraphicFramePr>
        <p:xfrm>
          <a:off x="179512" y="620688"/>
          <a:ext cx="8818367" cy="6215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3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700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84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9233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8045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8167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943632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Утвержден-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ный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 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1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</a:t>
                      </a:r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 в расходах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</a:t>
                      </a:r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 в расходах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0697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«Организация транспортного обслуживания населения в границах Винницкого сельского поселения, между поселениями в границах Подпорожского муниципального района»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18 900,0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21 700,0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6910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«Устойчивое общественное развития Подпорожского муниципального района»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2 398,4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0,2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2 080,8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0,2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0697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«Энергосбережение и повышение энергетической эффективности в муниципальных учреждениях муниципального образования «Подпорожский муниципальный район Ленинградской области»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1 550,0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4 530,0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8137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«Социальная поддержка отдельных категорий граждан»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53 546,8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53 696,5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691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«Управление муниципальной собственностью и земельными ресурсами МО «Подпорожский муниципальный район»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2 285,5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8069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«Управление муниципальными финансами и муниципальным долгом муниципального образования «Подпорожский муниципальный район Ленинградской области» 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161 813,6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162 639,8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691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 «Безопасность Подпорожского муниципального района Ленинградской области»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7 057,2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7 081,7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7380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«Экономическое  развитие Подпорожского муниципального района»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5 476,4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5 788,2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9028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«Развитие молодежной политики, физической культуры и массового спорта в Подпорожском районе»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18 015,8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27 484,2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4413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«Современное образование  Подпорожского района»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709 196,6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654 070,7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6216">
                <a:tc gridSpan="2"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муниципальным программам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980 240,3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940 081,9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7793">
                <a:tc gridSpan="2"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 бюджета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1 095 929,5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1 063 050,8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6" name="Picture 2" descr="http://podadm.ru.opt-images.1c-bitrix-cdn.ru/images/coats/user/coat.png?141631852344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3875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9493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59" y="7070"/>
            <a:ext cx="7684715" cy="1033290"/>
          </a:xfrm>
        </p:spPr>
        <p:txBody>
          <a:bodyPr>
            <a:norm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муниципального образования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«Подпорожский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район Ленинградской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 на 2021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 в разрезе отраслей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</a:t>
            </a: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8941645"/>
              </p:ext>
            </p:extLst>
          </p:nvPr>
        </p:nvGraphicFramePr>
        <p:xfrm>
          <a:off x="179512" y="908721"/>
          <a:ext cx="8964485" cy="5968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33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500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6236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062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0623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0623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999248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 бюджет 2020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 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бюджета на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</a:t>
                      </a:r>
                    </a:p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роста, %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 жителя бюджет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(рублей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 жителя бюджет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(рублей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4484">
                <a:tc>
                  <a:txBody>
                    <a:bodyPr/>
                    <a:lstStyle/>
                    <a:p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 0100  Общегосударственные вопросы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97 772,7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102 051,0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104,4%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3 531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3 749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2320">
                <a:tc>
                  <a:txBody>
                    <a:bodyPr/>
                    <a:lstStyle/>
                    <a:p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 0300 Национальная безопасность</a:t>
                      </a:r>
                      <a:r>
                        <a:rPr lang="ru-RU" sz="13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правоохранительная деятельность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9 742,5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9 813,2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100,7%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5682">
                <a:tc>
                  <a:txBody>
                    <a:bodyPr/>
                    <a:lstStyle/>
                    <a:p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 0400 Национальная экономика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29 407,0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37 050,2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126,0%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1 361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5682">
                <a:tc>
                  <a:txBody>
                    <a:bodyPr/>
                    <a:lstStyle/>
                    <a:p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 0500 Жилищно-Коммунальное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2 425,1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2 511,4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103,6%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5682">
                <a:tc>
                  <a:txBody>
                    <a:bodyPr/>
                    <a:lstStyle/>
                    <a:p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 0700 Образование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683 400,1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621 125,8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90,9%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24 681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22 820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5682">
                <a:tc>
                  <a:txBody>
                    <a:bodyPr/>
                    <a:lstStyle/>
                    <a:p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 0800 Культура, кинематография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101,2%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5682">
                <a:tc>
                  <a:txBody>
                    <a:bodyPr/>
                    <a:lstStyle/>
                    <a:p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 1000 Социальная политика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92 619,6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98 757,3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106,6%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3 345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3 628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84484">
                <a:tc>
                  <a:txBody>
                    <a:bodyPr/>
                    <a:lstStyle/>
                    <a:p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 1100 Физическая культура и спорт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21 948,9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37 002,1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168,6%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789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1 359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84484">
                <a:tc>
                  <a:txBody>
                    <a:bodyPr/>
                    <a:lstStyle/>
                    <a:p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р.1200 Средства массовой информации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84484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Р.13 Обслуживание муниципального долга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</a:tr>
              <a:tr h="355682">
                <a:tc>
                  <a:txBody>
                    <a:bodyPr/>
                    <a:lstStyle/>
                    <a:p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 1400 Межбюджетные  трансферы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148 363,6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145 089,8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97,8%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5 358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5 330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55682">
                <a:tc>
                  <a:txBody>
                    <a:bodyPr/>
                    <a:lstStyle/>
                    <a:p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3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бюджету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1 095 929,5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1 063 050,8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97,0%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39 580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39 055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6" name="Picture 2" descr="http://podadm.ru.opt-images.1c-bitrix-cdn.ru/images/coats/user/coat.png?141631852344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70"/>
            <a:ext cx="523875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90671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60040"/>
          </a:xfrm>
        </p:spPr>
        <p:txBody>
          <a:bodyPr>
            <a:noAutofit/>
          </a:bodyPr>
          <a:lstStyle/>
          <a:p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социально - культурную сферу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8157592" cy="23762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Приоритетом бюджетной политики по-прежнему будет являться улучшение качества жизни населения, адресное решение проблем, предоставление  качественных муниципальных услуг.</a:t>
            </a: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расходов бюджета района на финансирование отраслей социально-культурной сферы и реализацию мероприятий в сфере образования, социальной политики с учетом средств бюджета Ленинградской области, передаваемых в рамках софинансирования расходных полномочий и исполнения государственных полномочий в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составит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765 485,2 тыс. руб., 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72,0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расходной части бюджета  района.</a:t>
            </a:r>
          </a:p>
          <a:p>
            <a:pPr marL="0" indent="0" algn="just">
              <a:buNone/>
            </a:pPr>
            <a:endParaRPr lang="ru-RU" sz="1600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767863"/>
              </p:ext>
            </p:extLst>
          </p:nvPr>
        </p:nvGraphicFramePr>
        <p:xfrm>
          <a:off x="539551" y="2636913"/>
          <a:ext cx="8233708" cy="4058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5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948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7410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1520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33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6860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 бюджет 2020 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2021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2022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2023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1154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  всего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1 095 929,5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1 063 050,8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1 068 821,0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1 063 173,6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447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342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Социально-культурная сфера, 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806 468,6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765 485,2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781 637,7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770 862,9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06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вес в общем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объеме расходов, %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645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479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683 400,1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621 125,8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662 223,5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650 958,8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88644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372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92 619,6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98 757,3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102 486,0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102 338,8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5645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 и спорт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21 948,9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37 002,1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16 928,2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17 565,3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6" name="Picture 2" descr="http://podadm.ru.opt-images.1c-bitrix-cdn.ru/images/coats/user/coat.png?141631852344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523875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39332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3966669"/>
              </p:ext>
            </p:extLst>
          </p:nvPr>
        </p:nvGraphicFramePr>
        <p:xfrm>
          <a:off x="5076056" y="1981201"/>
          <a:ext cx="4101138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0"/>
            <a:ext cx="7620000" cy="990600"/>
          </a:xfrm>
        </p:spPr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структура расходов бюджета, тыс. рублей</a:t>
            </a:r>
          </a:p>
        </p:txBody>
      </p:sp>
      <p:pic>
        <p:nvPicPr>
          <p:cNvPr id="2868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75" y="4864228"/>
            <a:ext cx="1151482" cy="7365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5" name="Схема 24"/>
          <p:cNvGraphicFramePr/>
          <p:nvPr>
            <p:extLst>
              <p:ext uri="{D42A27DB-BD31-4B8C-83A1-F6EECF244321}">
                <p14:modId xmlns:p14="http://schemas.microsoft.com/office/powerpoint/2010/main" val="431840251"/>
              </p:ext>
            </p:extLst>
          </p:nvPr>
        </p:nvGraphicFramePr>
        <p:xfrm>
          <a:off x="4419600" y="5805264"/>
          <a:ext cx="4572000" cy="809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3" name="Диаграмма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3325697"/>
              </p:ext>
            </p:extLst>
          </p:nvPr>
        </p:nvGraphicFramePr>
        <p:xfrm>
          <a:off x="1403648" y="1106049"/>
          <a:ext cx="4464496" cy="5751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pic>
        <p:nvPicPr>
          <p:cNvPr id="17" name="Рисунок 16" descr="http://o-gorodok.minsk.edu.by/ru/sm_full.aspx?guid=17193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75" y="918308"/>
            <a:ext cx="1284762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59377" y="1556792"/>
            <a:ext cx="927292" cy="50405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39551" y="2630256"/>
            <a:ext cx="847117" cy="457927"/>
          </a:xfrm>
          <a:prstGeom prst="rect">
            <a:avLst/>
          </a:prstGeom>
        </p:spPr>
      </p:pic>
      <p:pic>
        <p:nvPicPr>
          <p:cNvPr id="15" name="Рисунок 14" descr="https://exitpro.com/wp-content/uploads/2015/08/quality-500950_1280.png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178164"/>
            <a:ext cx="2064980" cy="2101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2" descr="http://podadm.ru.opt-images.1c-bitrix-cdn.ru/images/coats/user/coat.png?14163185234427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43" y="50609"/>
            <a:ext cx="523875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57" y="4005064"/>
            <a:ext cx="1065656" cy="50405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271353" y="2085274"/>
            <a:ext cx="1161043" cy="470696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542156" y="3212976"/>
            <a:ext cx="943348" cy="370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13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3073488"/>
              </p:ext>
            </p:extLst>
          </p:nvPr>
        </p:nvGraphicFramePr>
        <p:xfrm>
          <a:off x="566388" y="116632"/>
          <a:ext cx="8229600" cy="5937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2" descr="http://podadm.ru.opt-images.1c-bitrix-cdn.ru/images/coats/user/coat.png?141631852344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9480"/>
            <a:ext cx="523875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3058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136904" cy="6251922"/>
          </a:xfrm>
        </p:spPr>
        <p:txBody>
          <a:bodyPr>
            <a:normAutofit/>
          </a:bodyPr>
          <a:lstStyle/>
          <a:p>
            <a:r>
              <a:rPr lang="ru-RU" alt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  <a:br>
              <a:rPr lang="ru-RU" alt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r>
              <a:rPr lang="ru-RU" altLang="ru-RU" sz="1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поступающие </a:t>
            </a:r>
            <a:r>
              <a:rPr lang="ru-RU" alt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бюджет денежные средства </a:t>
            </a: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(налоговые и неналоговые доходы, безвозмездные поступления ) 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выплачиваемые из бюджета денежные </a:t>
            </a: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</a:t>
            </a:r>
            <a:b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  <a:r>
              <a:rPr lang="ru-RU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</a:t>
            </a:r>
            <a:r>
              <a:rPr lang="ru-RU" alt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бюджета над его доходами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</a:t>
            </a:r>
            <a:r>
              <a:rPr lang="ru-RU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</a:t>
            </a:r>
            <a:r>
              <a:rPr lang="ru-RU" alt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над </a:t>
            </a: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РАСХОДАМИ</a:t>
            </a:r>
            <a:b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Бюджетные </a:t>
            </a:r>
            <a:r>
              <a:rPr lang="ru-RU" alt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ассигнования </a:t>
            </a:r>
            <a:r>
              <a:rPr lang="ru-RU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предельные </a:t>
            </a:r>
            <a:r>
              <a:rPr lang="ru-RU" alt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объемы денежных средств, предусмотренных в </a:t>
            </a: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соответствующем финансовом </a:t>
            </a:r>
            <a:r>
              <a:rPr lang="ru-RU" alt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для исполнения бюджетных </a:t>
            </a: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</a:t>
            </a:r>
            <a:b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 </a:t>
            </a:r>
            <a:r>
              <a:rPr lang="ru-RU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</a:t>
            </a:r>
            <a:r>
              <a:rPr lang="ru-RU" alt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предоставляемые одним </a:t>
            </a: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бюджетом бюджетной </a:t>
            </a:r>
            <a:r>
              <a:rPr lang="ru-RU" alt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</a:t>
            </a: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</a:t>
            </a:r>
            <a:r>
              <a:rPr lang="ru-RU" alt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другому бюджету бюджетной системы Российской </a:t>
            </a: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b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44624"/>
            <a:ext cx="7811145" cy="504055"/>
          </a:xfrm>
          <a:effectLst/>
        </p:spPr>
        <p:txBody>
          <a:bodyPr>
            <a:noAutofit/>
          </a:bodyPr>
          <a:lstStyle/>
          <a:p>
            <a:pPr algn="ctr"/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бюджет?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221088"/>
            <a:ext cx="2391940" cy="116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11560" y="5733256"/>
            <a:ext cx="78931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Сбалансированность бюджета по доходам и расходам – основополагающее требование, предъявляемое к органам, составляющим и утверждающим бюджет</a:t>
            </a:r>
          </a:p>
        </p:txBody>
      </p:sp>
      <p:pic>
        <p:nvPicPr>
          <p:cNvPr id="7" name="Picture 2" descr="http://podadm.ru.opt-images.1c-bitrix-cdn.ru/images/coats/user/coat.png?141631852344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539552" cy="676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879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62074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0940906"/>
              </p:ext>
            </p:extLst>
          </p:nvPr>
        </p:nvGraphicFramePr>
        <p:xfrm>
          <a:off x="457200" y="692150"/>
          <a:ext cx="8229600" cy="5976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2" descr="http://podadm.ru.opt-images.1c-bitrix-cdn.ru/images/coats/user/coat.png?141631852344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3875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8808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340768"/>
            <a:ext cx="8075240" cy="4536504"/>
          </a:xfrm>
        </p:spPr>
        <p:txBody>
          <a:bodyPr>
            <a:no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2021 году предусмотрены бюджетные ассигнования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сумме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162 189,8 тыс. руб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направляются: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-дотации </a:t>
            </a: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выравнивание бюджетной обеспеченности муниципальных образований поселений из бюджета </a:t>
            </a: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Подпорожского муниципального района </a:t>
            </a:r>
            <a:r>
              <a:rPr lang="ru-RU" sz="20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66 736,8 тыс. руб.</a:t>
            </a: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	-дотации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 выравнивание бюджетной обеспеченности поселений за счет средств областного бюджета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78 353,0 тыс. руб.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	-иные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межбюджетные трансферты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 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обеспечение стимулирующих выплат работникам муниципальных учреждений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культуры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8 600,0 тыс. руб.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	-межбюджетные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трансферты бюджетам поселений на решение вопросов местного значения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8 500,0 тыс. руб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http://podadm.ru.opt-images.1c-bitrix-cdn.ru/images/coats/user/coat.png?141631852344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855"/>
            <a:ext cx="523875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95256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920880" cy="7920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капитальные вложения запланированы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за счет средств местного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96467"/>
            <a:ext cx="8363272" cy="5644901"/>
          </a:xfrm>
          <a:solidFill>
            <a:srgbClr val="CCFFCC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проекте решения о бюджете запланированы капитальные  расходы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сумме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46 680,5 тыс.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Окончание строительства МДОУ "Винницкий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на 95 мест с бассейном" в с. Винницы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9 195,6 тыс.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автостанции в г. Подпорожье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6 000,0 тыс.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стадиона с футбольным полем с искусственным покрытием в городе Подпорожье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9 290,4 тыс.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Реновацию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МДОУ «Подпорожский детский сад № 21» -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6 630,0 тыс.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Реновацию МБОУ «Подпорожская СОШ № 4 им. М.Горького» -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7 000,0 тыс. рублей;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ПСД на ФОК «Крытая ледовая арена» -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8 564,5 тыс. рублей.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http://podadm.ru.opt-images.1c-bitrix-cdn.ru/images/coats/user/coat.png?141631852344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470"/>
            <a:ext cx="523875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5540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8408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граждан" в доступной для широкого круга пользователей форме раскрывает информацию о проекте бюджета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Подпорожского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района 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н на плановый период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20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годов. Разработчиком презентации "Бюджет для граждан" является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муниципального образования «Подпорожский муниципальный район Ленинградской области». </a:t>
            </a:r>
            <a:endParaRPr lang="ru-RU" sz="20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4005064"/>
            <a:ext cx="8496944" cy="2088232"/>
          </a:xfrm>
        </p:spPr>
        <p:txBody>
          <a:bodyPr>
            <a:noAutofit/>
          </a:bodyPr>
          <a:lstStyle/>
          <a:p>
            <a:pPr fontAlgn="b"/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информация:</a:t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 финансов: </a:t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Акинфова Елена Владимировна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Адрес: Ленинградская область, г. </a:t>
            </a:r>
            <a:r>
              <a:rPr lang="ru-RU" sz="1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подпорожье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пр. </a:t>
            </a:r>
            <a:r>
              <a:rPr lang="ru-RU" sz="1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ленина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3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(факс)  8(813 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65)21417 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21311)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электронной почты:  </a:t>
            </a:r>
            <a:r>
              <a:rPr lang="en-US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podporogye@yandex.ru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работы</a:t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8-</a:t>
            </a:r>
            <a:r>
              <a:rPr lang="en-US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17-</a:t>
            </a:r>
            <a:r>
              <a:rPr lang="en-US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   пн,вт,ср,чт,пт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 с 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13-00 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14-00   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 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сб,вс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размещена на официальном сайте 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 финансов администрации  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«</a:t>
            </a:r>
            <a:r>
              <a:rPr lang="ru-RU" sz="1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подпорожский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муниципальный район 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ЛЕНИНГРАДСКОЙ 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2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://podadm.ru.opt-images.1c-bitrix-cdn.ru/images/coats/user/coat.png?141631852344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470"/>
            <a:ext cx="523875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26275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857364"/>
            <a:ext cx="807249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i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Благодарим </a:t>
            </a:r>
          </a:p>
          <a:p>
            <a:pPr algn="ctr"/>
            <a:r>
              <a:rPr lang="ru-RU" sz="6000" b="1" i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4040526053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3174"/>
            <a:ext cx="7885237" cy="1020316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Основные направления бюджетной </a:t>
            </a:r>
            <a:r>
              <a:rPr lang="ru-RU" sz="2400" b="1" dirty="0" smtClean="0"/>
              <a:t>политики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>Подпорожского </a:t>
            </a:r>
            <a:r>
              <a:rPr lang="ru-RU" sz="2400" b="1" dirty="0"/>
              <a:t>муниципального района на </a:t>
            </a:r>
            <a:r>
              <a:rPr lang="ru-RU" sz="2400" b="1" dirty="0" smtClean="0"/>
              <a:t>2021-20</a:t>
            </a:r>
            <a:r>
              <a:rPr lang="en-US" sz="2400" b="1" dirty="0" smtClean="0"/>
              <a:t>2</a:t>
            </a:r>
            <a:r>
              <a:rPr lang="ru-RU" sz="2400" b="1" dirty="0"/>
              <a:t>3</a:t>
            </a:r>
            <a:r>
              <a:rPr lang="ru-RU" sz="2400" b="1" dirty="0" smtClean="0"/>
              <a:t> </a:t>
            </a:r>
            <a:r>
              <a:rPr lang="ru-RU" sz="2400" b="1" dirty="0"/>
              <a:t>годы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5328591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Стратегическая приоритизация </a:t>
            </a:r>
            <a:r>
              <a:rPr lang="ru-RU" sz="2400" dirty="0"/>
              <a:t>расходов </a:t>
            </a:r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Создание условий для ограничения муниципального долга</a:t>
            </a:r>
            <a:endParaRPr lang="ru-RU" sz="2400" b="1" dirty="0">
              <a:solidFill>
                <a:schemeClr val="accent1"/>
              </a:solidFill>
            </a:endParaRP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Увеличение доходной базы бюджета Подпорожского муниципального района</a:t>
            </a:r>
            <a:endParaRPr lang="ru-RU" sz="2400" dirty="0"/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Повышение </a:t>
            </a:r>
            <a:r>
              <a:rPr lang="ru-RU" sz="2400" dirty="0"/>
              <a:t>эффективности </a:t>
            </a:r>
            <a:r>
              <a:rPr lang="ru-RU" sz="2400" dirty="0" smtClean="0"/>
              <a:t>управления бюджетными расходами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endParaRPr lang="ru-RU" sz="1800" dirty="0"/>
          </a:p>
          <a:p>
            <a:endParaRPr lang="ru-RU" sz="1800" dirty="0"/>
          </a:p>
        </p:txBody>
      </p:sp>
      <p:pic>
        <p:nvPicPr>
          <p:cNvPr id="5" name="Picture 2" descr="http://podadm.ru.opt-images.1c-bitrix-cdn.ru/images/coats/user/coat.png?141631852344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611560" cy="767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2321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3874" y="363963"/>
            <a:ext cx="7889969" cy="1040027"/>
          </a:xfrm>
        </p:spPr>
        <p:txBody>
          <a:bodyPr>
            <a:noAutofit/>
          </a:bodyPr>
          <a:lstStyle/>
          <a:p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Основы составления проекта бюджета муниципального образования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«Подпорожский муниципальный 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район Ленинградской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области» 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на </a:t>
            </a:r>
            <a:br>
              <a:rPr lang="ru-RU" sz="25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год и  плановый период 20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и 20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годов:</a:t>
            </a:r>
            <a:endParaRPr lang="ru-RU" sz="25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199" y="1700808"/>
            <a:ext cx="8232749" cy="4896544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33CC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 fontScale="62500" lnSpcReduction="20000"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Статья 184 Бюджетного кодекса  Российской Федерации</a:t>
            </a:r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Послания Президента Российской Федерации Федеральному Собранию Российской Федерации  от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января 2020 года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повышения эффективности бюджетных расходов в 2019-2024 годах (распоряжение Правительства Российской Федерации от 31 января 2019 года №117)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 Президента Российской Федерации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мая 2012 года №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597, от 07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мая 2018 года № 204, от 21 июля 2020 года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474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прогноза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 – экономического развития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Ленинградской области и Подпорожского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Ленинградской области на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-20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муниципального образования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«Подпорожский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муниципальный район Ленинградской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области»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2021-20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</a:t>
            </a:r>
          </a:p>
          <a:p>
            <a:pPr marL="0" indent="0" algn="just">
              <a:buNone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://podadm.ru.opt-images.1c-bitrix-cdn.ru/images/coats/user/coat.png?141631852344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152"/>
            <a:ext cx="683568" cy="857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8487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869560" cy="360040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</a:t>
            </a:r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Подпорожского муниципального района</a:t>
            </a:r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0274027"/>
              </p:ext>
            </p:extLst>
          </p:nvPr>
        </p:nvGraphicFramePr>
        <p:xfrm>
          <a:off x="251520" y="758157"/>
          <a:ext cx="8589643" cy="5775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1763995"/>
                <a:gridCol w="981765"/>
                <a:gridCol w="981765"/>
                <a:gridCol w="981765"/>
                <a:gridCol w="1072041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показателя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Единица измерения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2020 год (оценка)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2021 год (прогноз)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2022 год (прогноз)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2023 год (прогноз)</a:t>
                      </a:r>
                      <a:endParaRPr lang="ru-RU" sz="1400" dirty="0"/>
                    </a:p>
                  </a:txBody>
                  <a:tcPr/>
                </a:tc>
              </a:tr>
              <a:tr h="314378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Отгружено товаров собственного производства,</a:t>
                      </a:r>
                      <a:r>
                        <a:rPr lang="ru-RU" sz="1100" b="1" baseline="0" dirty="0" smtClean="0"/>
                        <a:t> выполнено работ и услуг собственными силами промышленными предприятиями (без субъектов малого предпринимательства)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Млн. рублей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5 101,5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5 383,9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5 630,6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5 887,2</a:t>
                      </a:r>
                      <a:endParaRPr lang="ru-RU" sz="1400" b="1" dirty="0"/>
                    </a:p>
                  </a:txBody>
                  <a:tcPr/>
                </a:tc>
              </a:tr>
              <a:tr h="5029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% к предыдущему году в действующих ценах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93,4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105,5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104,6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104,6</a:t>
                      </a:r>
                      <a:endParaRPr lang="ru-RU" sz="1400" b="1" dirty="0"/>
                    </a:p>
                  </a:txBody>
                  <a:tcPr/>
                </a:tc>
              </a:tr>
              <a:tr h="258393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Продукция сельского хозяйства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Млн. рублей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201,4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205,6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210,1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214,7</a:t>
                      </a:r>
                      <a:endParaRPr lang="ru-RU" sz="1400" b="1" dirty="0"/>
                    </a:p>
                  </a:txBody>
                  <a:tcPr/>
                </a:tc>
              </a:tr>
              <a:tr h="4086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% к предыдущему году в действующих ценах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101,0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102,1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102,2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102,2</a:t>
                      </a:r>
                      <a:endParaRPr lang="ru-RU" sz="1400" b="1" dirty="0"/>
                    </a:p>
                  </a:txBody>
                  <a:tcPr/>
                </a:tc>
              </a:tr>
              <a:tr h="227029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Инвестиции в основной капитал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Млн. рублей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833,7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1 388,6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1 319,8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1 004,5</a:t>
                      </a:r>
                      <a:endParaRPr lang="ru-RU" sz="1400" b="1" dirty="0"/>
                    </a:p>
                  </a:txBody>
                  <a:tcPr/>
                </a:tc>
              </a:tr>
              <a:tr h="4086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% к предыдущему году в действующих ценах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83,1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166,6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95,0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76,1</a:t>
                      </a:r>
                      <a:endParaRPr lang="ru-RU" sz="1400" b="1" dirty="0"/>
                    </a:p>
                  </a:txBody>
                  <a:tcPr/>
                </a:tc>
              </a:tr>
              <a:tr h="227029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Оборот розничной торговли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Млн. рублей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1 847,2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1 924,7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1 980,6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2 036,0</a:t>
                      </a:r>
                      <a:endParaRPr lang="ru-RU" sz="1400" b="1" dirty="0"/>
                    </a:p>
                  </a:txBody>
                  <a:tcPr/>
                </a:tc>
              </a:tr>
              <a:tr h="4086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% к предыдущему году в действующих ценах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94,8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104,2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102,9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102,8</a:t>
                      </a:r>
                      <a:endParaRPr lang="ru-RU" sz="1400" b="1" dirty="0"/>
                    </a:p>
                  </a:txBody>
                  <a:tcPr/>
                </a:tc>
              </a:tr>
              <a:tr h="227029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Объем платных услуг населению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Млн. рублей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76,4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81,0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83,5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86,0</a:t>
                      </a:r>
                      <a:endParaRPr lang="ru-RU" sz="1400" b="1" dirty="0"/>
                    </a:p>
                  </a:txBody>
                  <a:tcPr/>
                </a:tc>
              </a:tr>
              <a:tr h="4086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% к предыдущему году в действующих ценах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90,3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106,1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103,1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103,0</a:t>
                      </a:r>
                      <a:endParaRPr lang="ru-RU" sz="1400" b="1" dirty="0"/>
                    </a:p>
                  </a:txBody>
                  <a:tcPr/>
                </a:tc>
              </a:tr>
              <a:tr h="442707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Среднесписочная численность работников организаций (без внешних совместителей)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человек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4 403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4 405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4 410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4 410</a:t>
                      </a:r>
                      <a:endParaRPr lang="ru-RU" sz="1400" b="1" dirty="0"/>
                    </a:p>
                  </a:txBody>
                  <a:tcPr/>
                </a:tc>
              </a:tr>
              <a:tr h="227029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Среднемесячная  номинальная начисленная заработная плата в целом по муниципальному образованию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рублей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39 253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41 216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43 276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45 440</a:t>
                      </a:r>
                      <a:endParaRPr lang="ru-RU" sz="1400" b="1" dirty="0"/>
                    </a:p>
                  </a:txBody>
                  <a:tcPr/>
                </a:tc>
              </a:tr>
              <a:tr h="4086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%</a:t>
                      </a:r>
                      <a:r>
                        <a:rPr lang="ru-RU" sz="1000" b="1" baseline="0" dirty="0" smtClean="0"/>
                        <a:t> к предыдущему году в действующих ценах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101,6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105,0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105,0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105,0</a:t>
                      </a:r>
                      <a:endParaRPr lang="ru-RU" sz="1400" b="1" dirty="0"/>
                    </a:p>
                  </a:txBody>
                  <a:tcPr/>
                </a:tc>
              </a:tr>
              <a:tr h="31784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Численность населения (на 1 января года)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человек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27 689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27 219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26 829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26 499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99392"/>
            <a:ext cx="611560" cy="765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0277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55576" y="327288"/>
            <a:ext cx="7581528" cy="1076360"/>
          </a:xfrm>
        </p:spPr>
        <p:txBody>
          <a:bodyPr>
            <a:noAutofit/>
          </a:bodyPr>
          <a:lstStyle/>
          <a:p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Основные параметры бюджета муниципального образования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«Подпорожский 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муниципальный район Ленинградской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области»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- 20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годы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28130"/>
              </p:ext>
            </p:extLst>
          </p:nvPr>
        </p:nvGraphicFramePr>
        <p:xfrm>
          <a:off x="0" y="1844824"/>
          <a:ext cx="9144000" cy="42311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8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3965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прогноз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    прогноз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   прогноз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970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1 035 630,8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1 064 710,7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1 072 450,7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874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1 063 050,8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1 081 773,3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1 089 791,0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979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</a:t>
                      </a:r>
                    </a:p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-27 420,0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-17 062,6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-17 340,3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" name="Picture 2" descr="http://podadm.ru.opt-images.1c-bitrix-cdn.ru/images/coats/user/coat.png?141631852344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25"/>
            <a:ext cx="523875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54811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25544" cy="994122"/>
          </a:xfrm>
        </p:spPr>
        <p:txBody>
          <a:bodyPr>
            <a:noAutofit/>
          </a:bodyPr>
          <a:lstStyle/>
          <a:p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доходы поступают в бюджет </a:t>
            </a:r>
            <a:b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«Подпорожский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 Ленинградской области» </a:t>
            </a:r>
            <a:r>
              <a:rPr lang="ru-RU" sz="2500" b="1" dirty="0"/>
              <a:t/>
            </a:r>
            <a:br>
              <a:rPr lang="ru-RU" sz="2500" b="1" dirty="0"/>
            </a:br>
            <a:endParaRPr lang="ru-RU" sz="25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8927194"/>
              </p:ext>
            </p:extLst>
          </p:nvPr>
        </p:nvGraphicFramePr>
        <p:xfrm>
          <a:off x="0" y="1268760"/>
          <a:ext cx="9114606" cy="6088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25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938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3820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84568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Налоговые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Неналоговые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Безвозмездные</a:t>
                      </a:r>
                      <a:r>
                        <a:rPr lang="ru-RU" b="1" baseline="0" dirty="0"/>
                        <a:t> поступления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6004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900" dirty="0"/>
                        <a:t>Налог на доходы физических лиц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900" dirty="0" smtClean="0"/>
                        <a:t>Налоги на совокупный доход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900" dirty="0" smtClean="0"/>
                        <a:t>Государственная </a:t>
                      </a:r>
                      <a:r>
                        <a:rPr lang="ru-RU" sz="1900" dirty="0"/>
                        <a:t>пошлина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900" dirty="0"/>
                        <a:t>Доходы от </a:t>
                      </a:r>
                      <a:r>
                        <a:rPr lang="ru-RU" sz="1900" dirty="0" smtClean="0"/>
                        <a:t>использования имущества, находящегося в государственной (муниципальной) собственности</a:t>
                      </a:r>
                      <a:endParaRPr lang="ru-RU" sz="19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900" dirty="0" smtClean="0"/>
                        <a:t>Доходы от продажи материальных </a:t>
                      </a:r>
                      <a:r>
                        <a:rPr lang="ru-RU" sz="1900" smtClean="0"/>
                        <a:t>и нематериальных активов</a:t>
                      </a:r>
                      <a:endParaRPr lang="ru-RU" sz="19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900" dirty="0" smtClean="0"/>
                        <a:t>Доходы от оказания платных услуг (работ) и компенсации затрат государства</a:t>
                      </a:r>
                      <a:endParaRPr lang="ru-RU" sz="19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900" dirty="0"/>
                        <a:t>Плата </a:t>
                      </a:r>
                      <a:r>
                        <a:rPr lang="ru-RU" sz="1900" baseline="0" dirty="0"/>
                        <a:t> за негативное воздействие на окружающую среду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900" baseline="0" dirty="0"/>
                        <a:t>Штрафы, санкции, возмещение ущерба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900" baseline="0" dirty="0"/>
                        <a:t>Другие платежи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900" dirty="0"/>
                        <a:t>Дотации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900" dirty="0"/>
                        <a:t>Субвенции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900" dirty="0"/>
                        <a:t>Субсидии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900" dirty="0"/>
                        <a:t>Межбюджетные</a:t>
                      </a:r>
                      <a:r>
                        <a:rPr lang="ru-RU" sz="1900" baseline="0" dirty="0"/>
                        <a:t> трансферты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900" baseline="0" dirty="0"/>
                        <a:t>Прочие поступления</a:t>
                      </a:r>
                      <a:endParaRPr lang="ru-RU" sz="1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Picture 2" descr="http://podadm.ru.opt-images.1c-bitrix-cdn.ru/images/coats/user/coat.png?141631852344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44"/>
            <a:ext cx="523875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3457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6875721" cy="1217878"/>
          </a:xfrm>
        </p:spPr>
        <p:txBody>
          <a:bodyPr>
            <a:noAutofit/>
          </a:bodyPr>
          <a:lstStyle/>
          <a:p>
            <a:r>
              <a:rPr lang="ru-RU" sz="2000" b="1" dirty="0"/>
              <a:t>Удельный вес доходов </a:t>
            </a:r>
            <a:br>
              <a:rPr lang="ru-RU" sz="2000" b="1" dirty="0"/>
            </a:br>
            <a:r>
              <a:rPr lang="ru-RU" sz="2000" b="1" dirty="0" smtClean="0"/>
              <a:t>муниципального образования «Подпорожский  </a:t>
            </a:r>
            <a:r>
              <a:rPr lang="ru-RU" sz="2000" b="1" dirty="0"/>
              <a:t>муниципальный </a:t>
            </a:r>
            <a:r>
              <a:rPr lang="ru-RU" sz="2000" b="1" dirty="0" smtClean="0"/>
              <a:t>район Ленинградской области»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в соответствии со структурой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8778934"/>
              </p:ext>
            </p:extLst>
          </p:nvPr>
        </p:nvGraphicFramePr>
        <p:xfrm>
          <a:off x="108457" y="1460665"/>
          <a:ext cx="4247520" cy="4848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5148941"/>
              </p:ext>
            </p:extLst>
          </p:nvPr>
        </p:nvGraphicFramePr>
        <p:xfrm>
          <a:off x="4499992" y="1484784"/>
          <a:ext cx="4445652" cy="4809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6" name="Picture 2" descr="http://podadm.ru.opt-images.1c-bitrix-cdn.ru/images/coats/user/coat.png?1416318523442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64"/>
            <a:ext cx="683568" cy="857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99416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7480280"/>
              </p:ext>
            </p:extLst>
          </p:nvPr>
        </p:nvGraphicFramePr>
        <p:xfrm>
          <a:off x="0" y="0"/>
          <a:ext cx="912075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639927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15807</TotalTime>
  <Words>1835</Words>
  <Application>Microsoft Office PowerPoint</Application>
  <PresentationFormat>Экран (4:3)</PresentationFormat>
  <Paragraphs>479</Paragraphs>
  <Slides>24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 БЮДЖЕТ ДЛЯ ГРАЖДАН к проекту бюджета  муниципального образования   «Подпорожский муниципальный район  Ленинградской области»  на 2021 год и плановый период 2022 и 2023 годов</vt:lpstr>
      <vt:lpstr>  БЮДЖЕТ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 ДОХОДЫ БЮДЖЕТА - поступающие в бюджет денежные средства  (налоговые и неналоговые доходы, безвозмездные поступления )   РАСХОДЫ БЮДЖЕТА - выплачиваемые из бюджета денежные средства  Дефицит бюджета - превышение расходов бюджета над его доходами  ПРОФИЦИТ БЮДЖЕТА -  превышение доходов бюджета над его РАСХОДАМИ  Бюджетные ассигнования - предельные объемы денежных средств, предусмотренных в соответствующем финансовом году для исполнения бюджетных обязательств  Межбюджетные трансферты -  средства, предоставляемые одним   бюджетом бюджетной системы Российской Федерации другому бюджету бюджетной системы Российской Федерации    </vt:lpstr>
      <vt:lpstr>Основные направления бюджетной политики Подпорожского муниципального района на 2021-2023 годы</vt:lpstr>
      <vt:lpstr> Основы составления проекта бюджета муниципального образования «Подпорожский муниципальный район Ленинградской области» на  2021 год и  плановый период 2022 и 2023 годов:</vt:lpstr>
      <vt:lpstr>Основные показатели прогноза социально-экономического развития Подпорожского муниципального района </vt:lpstr>
      <vt:lpstr>Основные параметры бюджета муниципального образования «Подпорожский  муниципальный район Ленинградской области» на 2021 - 2023 годы </vt:lpstr>
      <vt:lpstr>Какие доходы поступают в бюджет  муниципального образования «Подпорожский муниципальный район Ленинградской области»  </vt:lpstr>
      <vt:lpstr>Удельный вес доходов  муниципального образования «Подпорожский  муниципальный район Ленинградской области» в соответствии со структурой </vt:lpstr>
      <vt:lpstr>Презентация PowerPoint</vt:lpstr>
      <vt:lpstr>Динамика НДФЛ в бюджет района в 2020-2021 годах  </vt:lpstr>
      <vt:lpstr>Динамика безвозмездных поступлений  из бюджетов других уровней 2020- 2021 гг.  </vt:lpstr>
      <vt:lpstr>Формирование расходов - осуществляется в соответствии с расходными обязательствами, обусловленными установленным законодательством разграничением полномочий, исполнение которых должно производиться в очередном финансовом году за счет средств соответствующих бюджетов Как детализируются расходы?</vt:lpstr>
      <vt:lpstr>О</vt:lpstr>
      <vt:lpstr>Структура расходов бюджета муниципального образования «Подпорожский муниципальный район Ленинградской области»  на 2021 год</vt:lpstr>
      <vt:lpstr>Структура расходов бюджета в программном формате:</vt:lpstr>
      <vt:lpstr>Проект бюджета муниципального образования «Подпорожский муниципальный район Ленинградской области» на 2021 год в разрезе отраслей                                                                                                                            </vt:lpstr>
      <vt:lpstr>Расходы на социально - культурную сферу</vt:lpstr>
      <vt:lpstr>Динамика и структура расходов бюджета, тыс. рублей</vt:lpstr>
      <vt:lpstr>Презентация PowerPoint</vt:lpstr>
      <vt:lpstr>НАЦИОНАЛЬНАЯ ЭКОНОМИКА </vt:lpstr>
      <vt:lpstr>Межбюджетные трансферты</vt:lpstr>
      <vt:lpstr>Какие капитальные вложения запланированы в 2021 году за счет средств местного бюджета</vt:lpstr>
      <vt:lpstr>Контактная информация: Председатель комитета финансов:  Акинфова Елена Владимировна Адрес: Ленинградская область, г. подпорожье, пр. ленина, 3 Телефон (факс)  8(813 65)21417 (21311) Адрес электронной почты:  podporogye@yandex.ru Режим работы с 8-30 до 17-30    пн,вт,ср,чт,пт обед с 13-00 до 14-00   Выходные сб,вс Информация  размещена на официальном сайте комитета финансов администрации  муниципального образования «подпорожский муниципальный район ЛЕНИНГРАДСКОЙ ОБЛАСТИ»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проекте бюджета  муниципального образования Волосовский район  Ленинградской области  на 2015 год  и на плановый период  2016 и 2017 годов</dc:title>
  <dc:creator>А.В.Добротворский</dc:creator>
  <cp:lastModifiedBy>Немыкина</cp:lastModifiedBy>
  <cp:revision>818</cp:revision>
  <cp:lastPrinted>2020-11-13T09:28:30Z</cp:lastPrinted>
  <dcterms:created xsi:type="dcterms:W3CDTF">2014-11-26T05:32:22Z</dcterms:created>
  <dcterms:modified xsi:type="dcterms:W3CDTF">2020-11-17T08:04:13Z</dcterms:modified>
</cp:coreProperties>
</file>