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6" r:id="rId3"/>
    <p:sldId id="257" r:id="rId4"/>
    <p:sldId id="301" r:id="rId5"/>
    <p:sldId id="258" r:id="rId6"/>
    <p:sldId id="260" r:id="rId7"/>
    <p:sldId id="261" r:id="rId8"/>
    <p:sldId id="282" r:id="rId9"/>
    <p:sldId id="278" r:id="rId10"/>
    <p:sldId id="285" r:id="rId11"/>
    <p:sldId id="292" r:id="rId12"/>
    <p:sldId id="294" r:id="rId13"/>
    <p:sldId id="281" r:id="rId14"/>
    <p:sldId id="304" r:id="rId15"/>
    <p:sldId id="266" r:id="rId16"/>
    <p:sldId id="290" r:id="rId17"/>
    <p:sldId id="289" r:id="rId18"/>
    <p:sldId id="279" r:id="rId19"/>
    <p:sldId id="274" r:id="rId2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033CAA4-6D20-4904-AD61-4DE5EE9FA2B1}">
          <p14:sldIdLst>
            <p14:sldId id="256"/>
            <p14:sldId id="276"/>
            <p14:sldId id="257"/>
            <p14:sldId id="301"/>
            <p14:sldId id="258"/>
            <p14:sldId id="260"/>
            <p14:sldId id="261"/>
            <p14:sldId id="282"/>
            <p14:sldId id="278"/>
            <p14:sldId id="285"/>
            <p14:sldId id="292"/>
            <p14:sldId id="294"/>
            <p14:sldId id="281"/>
            <p14:sldId id="304"/>
            <p14:sldId id="266"/>
            <p14:sldId id="290"/>
            <p14:sldId id="289"/>
          </p14:sldIdLst>
        </p14:section>
        <p14:section name="Раздел без заголовка" id="{AA2136B1-622F-46C0-AD8E-8E42F74D39E8}">
          <p14:sldIdLst>
            <p14:sldId id="279"/>
            <p14:sldId id="27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899" autoAdjust="0"/>
  </p:normalViewPr>
  <p:slideViewPr>
    <p:cSldViewPr>
      <p:cViewPr>
        <p:scale>
          <a:sx n="106" d="100"/>
          <a:sy n="106" d="100"/>
        </p:scale>
        <p:origin x="-2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4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4.jpe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3.xlsx"/><Relationship Id="rId1" Type="http://schemas.openxmlformats.org/officeDocument/2006/relationships/image" Target="../media/image1.jpeg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ОЦЕНКА </a:t>
            </a:r>
            <a:r>
              <a:rPr lang="ru-RU" dirty="0" smtClean="0">
                <a:solidFill>
                  <a:schemeClr val="tx1"/>
                </a:solidFill>
              </a:rPr>
              <a:t>2021 год</a:t>
            </a:r>
            <a:r>
              <a:rPr lang="ru-RU" dirty="0">
                <a:solidFill>
                  <a:schemeClr val="tx1"/>
                </a:solidFill>
              </a:rPr>
              <a:t>: </a:t>
            </a:r>
          </a:p>
          <a:p>
            <a:pPr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 Доходы всего </a:t>
            </a:r>
          </a:p>
          <a:p>
            <a:pPr>
              <a:defRPr>
                <a:solidFill>
                  <a:srgbClr val="FF0000"/>
                </a:solidFill>
              </a:defRPr>
            </a:pPr>
            <a:r>
              <a:rPr lang="ru-RU" dirty="0" smtClean="0">
                <a:solidFill>
                  <a:schemeClr val="tx1"/>
                </a:solidFill>
              </a:rPr>
              <a:t>745 792</a:t>
            </a:r>
            <a:r>
              <a:rPr lang="ru-RU" baseline="0" dirty="0" smtClean="0">
                <a:solidFill>
                  <a:schemeClr val="tx1"/>
                </a:solidFill>
              </a:rPr>
              <a:t>,8</a:t>
            </a:r>
            <a:r>
              <a:rPr lang="ru-RU" dirty="0" smtClean="0">
                <a:solidFill>
                  <a:schemeClr val="tx1"/>
                </a:solidFill>
              </a:rPr>
              <a:t> тыс</a:t>
            </a:r>
            <a:r>
              <a:rPr lang="ru-RU" dirty="0">
                <a:solidFill>
                  <a:schemeClr val="tx1"/>
                </a:solidFill>
              </a:rPr>
              <a:t>. руб.</a:t>
            </a:r>
          </a:p>
        </c:rich>
      </c:tx>
      <c:layout>
        <c:manualLayout>
          <c:xMode val="edge"/>
          <c:yMode val="edge"/>
          <c:x val="0.16646019324217426"/>
          <c:y val="1.8334977775284533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69 470,7 тыс.руб</c:v>
                </c:pt>
                <c:pt idx="1">
                  <c:v>Неналоговые доходы                           17 919,2 тыс.руб</c:v>
                </c:pt>
                <c:pt idx="2">
                  <c:v>Безвозмездные поступления                                                           658 402,9 тыс.руб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69470.7</c:v>
                </c:pt>
                <c:pt idx="1">
                  <c:v>17919.2</c:v>
                </c:pt>
                <c:pt idx="2">
                  <c:v>658402.9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DF-41C0-AF79-6E52EFC52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834265642068809"/>
          <c:y val="0.27602803746027771"/>
          <c:w val="0.35371746336685889"/>
          <c:h val="0.57893403862843662"/>
        </c:manualLayout>
      </c:layout>
      <c:overlay val="0"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1400" baseline="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ПРОГНОЗ  </a:t>
            </a:r>
            <a:r>
              <a:rPr lang="ru-RU" dirty="0" smtClean="0">
                <a:solidFill>
                  <a:schemeClr val="tx1"/>
                </a:solidFill>
              </a:rPr>
              <a:t>2022 год:    </a:t>
            </a:r>
            <a:endParaRPr lang="ru-RU" dirty="0">
              <a:solidFill>
                <a:schemeClr val="tx1"/>
              </a:solidFill>
            </a:endParaRPr>
          </a:p>
          <a:p>
            <a:pPr algn="ctr" rtl="0"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chemeClr val="tx1"/>
                </a:solidFill>
              </a:rPr>
              <a:t>Доходы всего</a:t>
            </a:r>
          </a:p>
          <a:p>
            <a:pPr algn="ctr" rtl="0">
              <a:defRPr>
                <a:solidFill>
                  <a:srgbClr val="FF0000"/>
                </a:solidFill>
              </a:defRPr>
            </a:pPr>
            <a:r>
              <a:rPr lang="ru-RU" dirty="0" smtClean="0">
                <a:solidFill>
                  <a:schemeClr val="tx1"/>
                </a:solidFill>
              </a:rPr>
              <a:t>213 240,0 тыс</a:t>
            </a:r>
            <a:r>
              <a:rPr lang="ru-RU" dirty="0">
                <a:solidFill>
                  <a:schemeClr val="tx1"/>
                </a:solidFill>
              </a:rPr>
              <a:t>. руб.</a:t>
            </a:r>
          </a:p>
          <a:p>
            <a:pPr algn="ctr" rtl="0"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rgbClr val="FF0000"/>
                </a:solidFill>
              </a:rPr>
              <a:t>            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                                  67 606,4 тыс.руб</c:v>
                </c:pt>
                <c:pt idx="1">
                  <c:v>Неналоговые доходы                            16 102,5 тыс.руб</c:v>
                </c:pt>
                <c:pt idx="2">
                  <c:v>Безвозмездные поступления                                                          129 531,1 тыс.руб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67606.399999999994</c:v>
                </c:pt>
                <c:pt idx="1">
                  <c:v>16102.5</c:v>
                </c:pt>
                <c:pt idx="2">
                  <c:v>129531.1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F2-4B40-A3E3-83D575260E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effectLst>
      <a:outerShdw blurRad="50800" dist="50800" dir="5400000" algn="ctr" rotWithShape="0">
        <a:schemeClr val="bg1"/>
      </a:outerShdw>
    </a:effectLst>
  </c:spPr>
  <c:txPr>
    <a:bodyPr/>
    <a:lstStyle/>
    <a:p>
      <a:pPr>
        <a:defRPr sz="1400" baseline="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МО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«Подпорожское городское поселение» на 2022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(тыс. руб.)</a:t>
            </a:r>
          </a:p>
        </c:rich>
      </c:tx>
      <c:layout>
        <c:manualLayout>
          <c:xMode val="edge"/>
          <c:yMode val="edge"/>
          <c:x val="0.10583835247026618"/>
          <c:y val="3.88888888888888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744426066342287E-2"/>
          <c:y val="0.17472995042286382"/>
          <c:w val="0.61126240015533673"/>
          <c:h val="0.751474829076529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explosion val="25"/>
          <c:dPt>
            <c:idx val="0"/>
            <c:bubble3D val="0"/>
            <c:spPr>
              <a:solidFill>
                <a:srgbClr val="92D050"/>
              </a:solidFill>
              <a:ln>
                <a:solidFill>
                  <a:srgbClr val="FFC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6F-4848-BF03-F8CBAB001D5F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6F-4848-BF03-F8CBAB001D5F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rgbClr val="FFC000"/>
                </a:solidFill>
              </a:ln>
            </c:spPr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rgbClr val="FFC000"/>
                </a:solidFill>
              </a:ln>
            </c:spPr>
          </c:dPt>
          <c:dPt>
            <c:idx val="6"/>
            <c:bubble3D val="0"/>
            <c:spPr>
              <a:solidFill>
                <a:srgbClr val="00B050"/>
              </a:solidFill>
              <a:ln>
                <a:solidFill>
                  <a:srgbClr val="FFC000"/>
                </a:solidFill>
              </a:ln>
            </c:spPr>
          </c:dPt>
          <c:dPt>
            <c:idx val="7"/>
            <c:bubble3D val="0"/>
            <c:spPr>
              <a:solidFill>
                <a:srgbClr val="00B0F0"/>
              </a:solidFill>
              <a:ln>
                <a:solidFill>
                  <a:srgbClr val="C00000"/>
                </a:solidFill>
              </a:ln>
            </c:spPr>
          </c:dPt>
          <c:dLbls>
            <c:dLbl>
              <c:idx val="0"/>
              <c:layout>
                <c:manualLayout>
                  <c:x val="-0.14062131678090789"/>
                  <c:y val="-0.14277850685331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Доходы от использования имущества</c:v>
                </c:pt>
                <c:pt idx="5">
                  <c:v>Доходы от оказания платных услуг и компенсации затрат государства</c:v>
                </c:pt>
                <c:pt idx="6">
                  <c:v>Доходы от продажи материальных и нематериальных активов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#\ ##0.0</c:formatCode>
                <c:ptCount val="8"/>
                <c:pt idx="0">
                  <c:v>47532.6</c:v>
                </c:pt>
                <c:pt idx="1">
                  <c:v>6073.8</c:v>
                </c:pt>
                <c:pt idx="2">
                  <c:v>1700</c:v>
                </c:pt>
                <c:pt idx="3">
                  <c:v>12300</c:v>
                </c:pt>
                <c:pt idx="4">
                  <c:v>13380</c:v>
                </c:pt>
                <c:pt idx="5">
                  <c:v>197.8</c:v>
                </c:pt>
                <c:pt idx="6">
                  <c:v>2374.6999999999998</c:v>
                </c:pt>
                <c:pt idx="7">
                  <c:v>150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96F-4848-BF03-F8CBAB001D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ln>
          <a:solidFill>
            <a:srgbClr val="C00000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 b="1" baseline="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600" b="1" i="0" baseline="0"/>
            </a:pPr>
            <a:endParaRPr lang="ru-RU"/>
          </a:p>
        </c:txPr>
      </c:legendEntry>
      <c:layout>
        <c:manualLayout>
          <c:xMode val="edge"/>
          <c:yMode val="edge"/>
          <c:x val="0.68174377612036208"/>
          <c:y val="0.16496456692913386"/>
          <c:w val="0.31129408323299446"/>
          <c:h val="0.76466506270049572"/>
        </c:manualLayout>
      </c:layout>
      <c:overlay val="1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77777777777779E-2"/>
          <c:y val="6.7344783861467708E-2"/>
          <c:w val="0.87033913311334388"/>
          <c:h val="0.666217549052360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(оценка)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9530330334761603E-2"/>
                  <c:y val="2.41209206442594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7FC-4233-B7DC-61B1A05390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353495915314482E-2"/>
                  <c:y val="-4.10055650952424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7FC-4233-B7DC-61B1A0539038}"/>
                </c:ext>
                <c:ext xmlns:c15="http://schemas.microsoft.com/office/drawing/2012/chart" uri="{CE6537A1-D6FC-4f65-9D91-7224C49458BB}">
                  <c15:layout>
                    <c:manualLayout>
                      <c:w val="0.11776372459867893"/>
                      <c:h val="0.14707740859263166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3.2209898791287182E-2"/>
                  <c:y val="-2.4120920644260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7FC-4233-B7DC-61B1A05390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3.135719683753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7FC-4233-B7DC-61B1A053903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71994.7</c:v>
                </c:pt>
                <c:pt idx="1">
                  <c:v>562343.9</c:v>
                </c:pt>
                <c:pt idx="2">
                  <c:v>24064.3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7FC-4233-B7DC-61B1A053903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год (прогноз)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745812482592345E-2"/>
                  <c:y val="-5.5478117481798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7FC-4233-B7DC-61B1A05390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0994416643456488E-2"/>
                  <c:y val="-5.0653933352946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7FC-4233-B7DC-61B1A05390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980647315211559"/>
                  <c:y val="2.6533012708686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7FC-4233-B7DC-61B1A053903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4668401743438598E-2"/>
                  <c:y val="-2.4120920644260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7FC-4233-B7DC-61B1A053903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84148.1</c:v>
                </c:pt>
                <c:pt idx="1">
                  <c:v>21238.799999999999</c:v>
                </c:pt>
                <c:pt idx="2">
                  <c:v>24144.2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7FC-4233-B7DC-61B1A0539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6220672"/>
        <c:axId val="56230656"/>
        <c:axId val="0"/>
      </c:bar3DChart>
      <c:catAx>
        <c:axId val="5622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 baseline="0"/>
            </a:pPr>
            <a:endParaRPr lang="ru-RU"/>
          </a:p>
        </c:txPr>
        <c:crossAx val="56230656"/>
        <c:crosses val="autoZero"/>
        <c:auto val="1"/>
        <c:lblAlgn val="ctr"/>
        <c:lblOffset val="100"/>
        <c:noMultiLvlLbl val="0"/>
      </c:catAx>
      <c:valAx>
        <c:axId val="56230656"/>
        <c:scaling>
          <c:orientation val="minMax"/>
        </c:scaling>
        <c:delete val="1"/>
        <c:axPos val="l"/>
        <c:majorGridlines/>
        <c:numFmt formatCode="#\ ##0.0" sourceLinked="1"/>
        <c:majorTickMark val="out"/>
        <c:minorTickMark val="none"/>
        <c:tickLblPos val="none"/>
        <c:crossAx val="562206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6143951677396438"/>
          <c:w val="0.93987315249572656"/>
          <c:h val="0.738560483226035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по
разделам (тыс. рублей.)</c:v>
                </c:pt>
              </c:strCache>
            </c:strRef>
          </c:tx>
          <c:explosion val="10"/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  <a:ln w="12700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5D1-4E99-8005-DC6DE94719E9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</c:spPr>
          </c:dPt>
          <c:dPt>
            <c:idx val="9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2.3750501152045963E-2"/>
                  <c:y val="-1.308738451449988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0100 </a:t>
                    </a:r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Общегосударственные вопросы </a:t>
                    </a:r>
                    <a:endParaRPr lang="ru-RU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7 761,8 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97155630798504"/>
                  <c:y val="4.307352283002195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0300 </a:t>
                    </a:r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Национальная безопасность и правоохранительная деятельность </a:t>
                    </a:r>
                    <a:endParaRPr lang="ru-RU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350,0 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47609742708324"/>
                      <c:h val="0.2015649054866919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4.0846669210667416E-2"/>
                  <c:y val="4.1694612140025296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0400 Национальная экономика </a:t>
                    </a:r>
                  </a:p>
                  <a:p>
                    <a:r>
                      <a: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49 340,1 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2789810793969751E-2"/>
                  <c:y val="-7.7977848151137034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0500 </a:t>
                    </a:r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Жилищно-коммунальное  хозяйство </a:t>
                    </a:r>
                    <a:endParaRPr lang="ru-RU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105 311,9 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3.8263327773979863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0700  </a:t>
                    </a:r>
                    <a:endParaRPr lang="ru-RU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 </a:t>
                    </a:r>
                  </a:p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600,0 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1971135760743933E-3"/>
                  <c:y val="5.3852240343960512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0800 </a:t>
                    </a:r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Культура, кинематография </a:t>
                    </a:r>
                    <a:endParaRPr lang="ru-RU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ru-RU" sz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48 299,9 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7811714877684159"/>
                  <c:y val="-3.368064330635810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1000 </a:t>
                    </a:r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Социальная  политика </a:t>
                    </a:r>
                    <a:endParaRPr lang="ru-RU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776,3 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5060646282966669E-2"/>
                  <c:y val="-0.14778748978168865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1100 </a:t>
                    </a:r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Физическая  культура  и  спорт</a:t>
                    </a:r>
                  </a:p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800,0 тыс. руб.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5D1-4E99-8005-DC6DE94719E9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11677796669935221"/>
                  <c:y val="-0.11626886025243947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р. 1200 Средства массовой информации  </a:t>
                    </a:r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750,0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.13402182366210519"/>
                  <c:y val="5.071527790711549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р.1400 Межбюджетные  </a:t>
                    </a:r>
                    <a:r>
                      <a:rPr lang="ru-RU" sz="1200" smtClean="0"/>
                      <a:t>трансферты</a:t>
                    </a:r>
                    <a:r>
                      <a:rPr lang="ru-RU" sz="1200" baseline="0" smtClean="0"/>
                      <a:t> </a:t>
                    </a:r>
                  </a:p>
                  <a:p>
                    <a:r>
                      <a:rPr lang="ru-RU" sz="1200" baseline="0" smtClean="0"/>
                      <a:t>145 089,8</a:t>
                    </a:r>
                    <a:r>
                      <a:rPr lang="ru-RU" sz="1200" smtClean="0"/>
                      <a:t> 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0100 Общегосударственные вопросы</c:v>
                </c:pt>
                <c:pt idx="1">
                  <c:v>0300 Национальная безопасность и правоохранительная деятельность</c:v>
                </c:pt>
                <c:pt idx="2">
                  <c:v>0400 Национальная экономика</c:v>
                </c:pt>
                <c:pt idx="3">
                  <c:v>0500 Жилищно-коммунальное  хозяйство</c:v>
                </c:pt>
                <c:pt idx="4">
                  <c:v>0700 Образование</c:v>
                </c:pt>
                <c:pt idx="5">
                  <c:v>0800 Культура, кинематография</c:v>
                </c:pt>
                <c:pt idx="6">
                  <c:v>1000 Социальная  политика</c:v>
                </c:pt>
                <c:pt idx="7">
                  <c:v>1100 Физическая  культура  и  спорт</c:v>
                </c:pt>
              </c:strCache>
            </c:strRef>
          </c:cat>
          <c:val>
            <c:numRef>
              <c:f>Лист1!$B$2:$B$9</c:f>
              <c:numCache>
                <c:formatCode>#\ ##0.0;[Red]#\ ##0.0</c:formatCode>
                <c:ptCount val="8"/>
                <c:pt idx="0">
                  <c:v>7761.8</c:v>
                </c:pt>
                <c:pt idx="1">
                  <c:v>350</c:v>
                </c:pt>
                <c:pt idx="2">
                  <c:v>49340.1</c:v>
                </c:pt>
                <c:pt idx="3">
                  <c:v>105311.9</c:v>
                </c:pt>
                <c:pt idx="4">
                  <c:v>600</c:v>
                </c:pt>
                <c:pt idx="5">
                  <c:v>48299.9</c:v>
                </c:pt>
                <c:pt idx="6">
                  <c:v>776.3</c:v>
                </c:pt>
                <c:pt idx="7">
                  <c:v>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5D1-4E99-8005-DC6DE94719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0100 Общегосударственные вопросы</c:v>
                </c:pt>
                <c:pt idx="1">
                  <c:v>0300 Национальная безопасность и правоохранительная деятельность</c:v>
                </c:pt>
                <c:pt idx="2">
                  <c:v>0400 Национальная экономика</c:v>
                </c:pt>
                <c:pt idx="3">
                  <c:v>0500 Жилищно-коммунальное  хозяйство</c:v>
                </c:pt>
                <c:pt idx="4">
                  <c:v>0700 Образование</c:v>
                </c:pt>
                <c:pt idx="5">
                  <c:v>0800 Культура, кинематография</c:v>
                </c:pt>
                <c:pt idx="6">
                  <c:v>1000 Социальная  политика</c:v>
                </c:pt>
                <c:pt idx="7">
                  <c:v>1100 Физическая  культура  и  спорт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15D1-4E99-8005-DC6DE94719E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0100 Общегосударственные вопросы</c:v>
                </c:pt>
                <c:pt idx="1">
                  <c:v>0300 Национальная безопасность и правоохранительная деятельность</c:v>
                </c:pt>
                <c:pt idx="2">
                  <c:v>0400 Национальная экономика</c:v>
                </c:pt>
                <c:pt idx="3">
                  <c:v>0500 Жилищно-коммунальное  хозяйство</c:v>
                </c:pt>
                <c:pt idx="4">
                  <c:v>0700 Образование</c:v>
                </c:pt>
                <c:pt idx="5">
                  <c:v>0800 Культура, кинематография</c:v>
                </c:pt>
                <c:pt idx="6">
                  <c:v>1000 Социальная  политика</c:v>
                </c:pt>
                <c:pt idx="7">
                  <c:v>1100 Физическая  культура  и  спорт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15D1-4E99-8005-DC6DE94719E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0100 Общегосударственные вопросы</c:v>
                </c:pt>
                <c:pt idx="1">
                  <c:v>0300 Национальная безопасность и правоохранительная деятельность</c:v>
                </c:pt>
                <c:pt idx="2">
                  <c:v>0400 Национальная экономика</c:v>
                </c:pt>
                <c:pt idx="3">
                  <c:v>0500 Жилищно-коммунальное  хозяйство</c:v>
                </c:pt>
                <c:pt idx="4">
                  <c:v>0700 Образование</c:v>
                </c:pt>
                <c:pt idx="5">
                  <c:v>0800 Культура, кинематография</c:v>
                </c:pt>
                <c:pt idx="6">
                  <c:v>1000 Социальная  политика</c:v>
                </c:pt>
                <c:pt idx="7">
                  <c:v>1100 Физическая  культура  и  спорт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15D1-4E99-8005-DC6DE9471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в </a:t>
            </a:r>
            <a:r>
              <a:rPr lang="ru-RU" sz="20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году</a:t>
            </a:r>
            <a:endParaRPr lang="ru-RU" sz="20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20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1800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440259028805509"/>
          <c:y val="3.061267656048995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0160612031866207E-2"/>
          <c:y val="0.26197606738964907"/>
          <c:w val="0.63576091183046568"/>
          <c:h val="0.5818828684550024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7"/>
          <c:dLbls>
            <c:dLbl>
              <c:idx val="0"/>
              <c:layout>
                <c:manualLayout>
                  <c:x val="-0.11767465518107419"/>
                  <c:y val="4.97076023391813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Жилищно-коммунальное хозяйство</c:v>
                </c:pt>
                <c:pt idx="1">
                  <c:v>Национальная экономика</c:v>
                </c:pt>
                <c:pt idx="2">
                  <c:v>Культура, физическая культура и спорт</c:v>
                </c:pt>
                <c:pt idx="3">
                  <c:v>Другие отрасли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0.49399999999999999</c:v>
                </c:pt>
                <c:pt idx="1">
                  <c:v>0.23100000000000001</c:v>
                </c:pt>
                <c:pt idx="2">
                  <c:v>0.22700000000000001</c:v>
                </c:pt>
                <c:pt idx="3">
                  <c:v>4.8000000000000001E-2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B04-49C7-8815-34F5CAF073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4">
          <a:noFill/>
        </a:ln>
      </c:spPr>
    </c:plotArea>
    <c:legend>
      <c:legendPos val="r"/>
      <c:layout>
        <c:manualLayout>
          <c:xMode val="edge"/>
          <c:yMode val="edge"/>
          <c:x val="0.62233333060786189"/>
          <c:y val="0.25331508522412954"/>
          <c:w val="0.36030353844658303"/>
          <c:h val="0.72220073932501883"/>
        </c:manualLayout>
      </c:layout>
      <c:overlay val="0"/>
      <c:txPr>
        <a:bodyPr/>
        <a:lstStyle/>
        <a:p>
          <a:pPr>
            <a:defRPr sz="1200" b="1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5589168407811317"/>
          <c:y val="1.9440360322958245E-3"/>
          <c:w val="0.64410830225169335"/>
          <c:h val="0.916788288787844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НАЦИОНАЛЬНАЯ БЕЗОПАСНОСТЬ И ПРАВООХРАНИТЕЛЬНАЯ ДЕЯТЕЛЬНОСТЬ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ФИЗИЧЕСКАЯ КУЛЬТУРА И СПОРТ</c:v>
                </c:pt>
                <c:pt idx="4">
                  <c:v>ОБЩЕГОСУДАРСТВЕННЫЕ ВОПРОСЫ</c:v>
                </c:pt>
                <c:pt idx="5">
                  <c:v>КУЛЬТУРА, КИНЕМАТОГРАФИЯ</c:v>
                </c:pt>
                <c:pt idx="6">
                  <c:v>НАЦИОНАЛЬНАЯ ЭКОНОМИКА</c:v>
                </c:pt>
                <c:pt idx="7">
                  <c:v>ЖИЛИЩНО-КОММУНАЛЬНОЕ ХОЗЯЙСТВО</c:v>
                </c:pt>
              </c:strCache>
            </c:strRef>
          </c:cat>
          <c:val>
            <c:numRef>
              <c:f>Лист1!$B$2:$B$9</c:f>
              <c:numCache>
                <c:formatCode>#\ ##0.0</c:formatCode>
                <c:ptCount val="8"/>
                <c:pt idx="0">
                  <c:v>300</c:v>
                </c:pt>
                <c:pt idx="1">
                  <c:v>600</c:v>
                </c:pt>
                <c:pt idx="2">
                  <c:v>744.1</c:v>
                </c:pt>
                <c:pt idx="3">
                  <c:v>800</c:v>
                </c:pt>
                <c:pt idx="4">
                  <c:v>6879.1</c:v>
                </c:pt>
                <c:pt idx="5">
                  <c:v>38134.300000000003</c:v>
                </c:pt>
                <c:pt idx="6">
                  <c:v>57826</c:v>
                </c:pt>
                <c:pt idx="7">
                  <c:v>66306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BA7-47F3-A883-8BB4245D3AD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НАЦИОНАЛЬНАЯ БЕЗОПАСНОСТЬ И ПРАВООХРАНИТЕЛЬНАЯ ДЕЯТЕЛЬНОСТЬ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ФИЗИЧЕСКАЯ КУЛЬТУРА И СПОРТ</c:v>
                </c:pt>
                <c:pt idx="4">
                  <c:v>ОБЩЕГОСУДАРСТВЕННЫЕ ВОПРОСЫ</c:v>
                </c:pt>
                <c:pt idx="5">
                  <c:v>КУЛЬТУРА, КИНЕМАТОГРАФИЯ</c:v>
                </c:pt>
                <c:pt idx="6">
                  <c:v>НАЦИОНАЛЬНАЯ ЭКОНОМИКА</c:v>
                </c:pt>
                <c:pt idx="7">
                  <c:v>ЖИЛИЩНО-КОММУНАЛЬНОЕ ХОЗЯЙСТВО</c:v>
                </c:pt>
              </c:strCache>
            </c:strRef>
          </c:cat>
          <c:val>
            <c:numRef>
              <c:f>Лист1!$C$2:$C$9</c:f>
              <c:numCache>
                <c:formatCode>#\ ##0.0</c:formatCode>
                <c:ptCount val="8"/>
                <c:pt idx="0">
                  <c:v>350</c:v>
                </c:pt>
                <c:pt idx="1">
                  <c:v>600</c:v>
                </c:pt>
                <c:pt idx="2">
                  <c:v>776.3</c:v>
                </c:pt>
                <c:pt idx="3">
                  <c:v>800</c:v>
                </c:pt>
                <c:pt idx="4">
                  <c:v>7761.8</c:v>
                </c:pt>
                <c:pt idx="5">
                  <c:v>48299.9</c:v>
                </c:pt>
                <c:pt idx="6">
                  <c:v>49340.1</c:v>
                </c:pt>
                <c:pt idx="7">
                  <c:v>105311.9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23-49FF-93EF-FA5B8B61C00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9352704"/>
        <c:axId val="119354496"/>
      </c:barChart>
      <c:catAx>
        <c:axId val="119352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19354496"/>
        <c:crosses val="autoZero"/>
        <c:auto val="1"/>
        <c:lblAlgn val="ctr"/>
        <c:lblOffset val="100"/>
        <c:noMultiLvlLbl val="0"/>
      </c:catAx>
      <c:valAx>
        <c:axId val="119354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35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081186239684215"/>
          <c:y val="0.93306447431766837"/>
          <c:w val="0.38181946953748197"/>
          <c:h val="4.81228011702403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«Жилищно-коммунальное хозяйство» общие расходы в 2022 г.</a:t>
            </a:r>
            <a:r>
              <a:rPr lang="ru-RU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105 311,9 тыс.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c:rich>
      </c:tx>
      <c:layout>
        <c:manualLayout>
          <c:xMode val="edge"/>
          <c:yMode val="edge"/>
          <c:x val="0.10713617660388547"/>
          <c:y val="2.138949950004360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4157310197336445E-2"/>
          <c:y val="0.14597972925746985"/>
          <c:w val="0.59520000972100706"/>
          <c:h val="0.8249665727610655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«Жилищно-куоммунальное хозяйство» 105 311,9 тыс. руб.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44 133,1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E71-43B9-AF24-CD2A53BDE48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10 107,0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E71-43B9-AF24-CD2A53BDE48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174443472343734E-2"/>
                  <c:y val="-6.969236161274659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</a:t>
                    </a:r>
                    <a:r>
                      <a:rPr lang="en-US" baseline="0" dirty="0" smtClean="0"/>
                      <a:t> 071,8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E71-43B9-AF24-CD2A53BDE48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580,0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E71-43B9-AF24-CD2A53BDE48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r>
                      <a:rPr lang="ru-RU" baseline="0" dirty="0" smtClean="0"/>
                      <a:t> 959,2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E71-43B9-AF24-CD2A53BDE48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6.6427408379508113E-2"/>
                  <c:y val="0.1028945908925321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57 </a:t>
                    </a:r>
                    <a:r>
                      <a:rPr lang="en-US" dirty="0" smtClean="0"/>
                      <a:t>495</a:t>
                    </a:r>
                    <a:r>
                      <a:rPr lang="ru-RU" dirty="0" smtClean="0"/>
                      <a:t>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Жилищное хозяйство</c:v>
                </c:pt>
                <c:pt idx="1">
                  <c:v>Коммунальное хозяйство</c:v>
                </c:pt>
                <c:pt idx="2">
                  <c:v>Благоустройство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44133.1</c:v>
                </c:pt>
                <c:pt idx="1">
                  <c:v>10107</c:v>
                </c:pt>
                <c:pt idx="2">
                  <c:v>51071.8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E71-43B9-AF24-CD2A53BDE4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845088037777164"/>
          <c:y val="0.17738795375128089"/>
          <c:w val="0.35575390912803972"/>
          <c:h val="0.68499076902748746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Транспорт</c:v>
                </c:pt>
                <c:pt idx="1">
                  <c:v>Дорожное хозяйство (дорожные фонды)</c:v>
                </c:pt>
                <c:pt idx="2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12000</c:v>
                </c:pt>
                <c:pt idx="1">
                  <c:v>32070.1</c:v>
                </c:pt>
                <c:pt idx="2">
                  <c:v>5270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587520"/>
        <c:axId val="136597504"/>
      </c:barChart>
      <c:catAx>
        <c:axId val="136587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6597504"/>
        <c:crosses val="autoZero"/>
        <c:auto val="1"/>
        <c:lblAlgn val="ctr"/>
        <c:lblOffset val="100"/>
        <c:noMultiLvlLbl val="0"/>
      </c:catAx>
      <c:valAx>
        <c:axId val="136597504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crossAx val="136587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842049096078994"/>
          <c:y val="6.6301118937141343E-2"/>
          <c:w val="0.15475038909505015"/>
          <c:h val="6.441325971212294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0B437B-FB65-4C4D-A938-A68E6766613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5473C6-B212-450E-B84E-7E5EF418E69F}">
      <dgm:prSet phldrT="[Текст]"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320398-98E0-4A2D-A084-128D1829A274}" type="parTrans" cxnId="{143E724D-AED3-4688-80AA-48E599826A29}">
      <dgm:prSet/>
      <dgm:spPr/>
      <dgm:t>
        <a:bodyPr/>
        <a:lstStyle/>
        <a:p>
          <a:endParaRPr lang="ru-RU"/>
        </a:p>
      </dgm:t>
    </dgm:pt>
    <dgm:pt modelId="{65A233B0-5929-4C31-BD16-C696D69AFCB1}" type="sibTrans" cxnId="{143E724D-AED3-4688-80AA-48E599826A29}">
      <dgm:prSet/>
      <dgm:spPr/>
      <dgm:t>
        <a:bodyPr/>
        <a:lstStyle/>
        <a:p>
          <a:endParaRPr lang="ru-RU"/>
        </a:p>
      </dgm:t>
    </dgm:pt>
    <dgm:pt modelId="{490DAB27-0C1B-4257-86E5-58AD35D8EFBB}" type="pres">
      <dgm:prSet presAssocID="{D70B437B-FB65-4C4D-A938-A68E676661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1117D8-8664-49F3-BE1F-CBD812547B0F}" type="pres">
      <dgm:prSet presAssocID="{445473C6-B212-450E-B84E-7E5EF418E69F}" presName="node" presStyleLbl="node1" presStyleIdx="0" presStyleCnt="1" custFlipVert="0" custFlipHor="0" custScaleX="6091" custScaleY="1929" custLinFactX="100000" custLinFactY="100000" custLinFactNeighborX="131086" custLinFactNeighborY="167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07142E-980C-417E-9049-16786E483B2F}" type="presOf" srcId="{445473C6-B212-450E-B84E-7E5EF418E69F}" destId="{BB1117D8-8664-49F3-BE1F-CBD812547B0F}" srcOrd="0" destOrd="0" presId="urn:microsoft.com/office/officeart/2005/8/layout/default#1"/>
    <dgm:cxn modelId="{143E724D-AED3-4688-80AA-48E599826A29}" srcId="{D70B437B-FB65-4C4D-A938-A68E6766613B}" destId="{445473C6-B212-450E-B84E-7E5EF418E69F}" srcOrd="0" destOrd="0" parTransId="{D7320398-98E0-4A2D-A084-128D1829A274}" sibTransId="{65A233B0-5929-4C31-BD16-C696D69AFCB1}"/>
    <dgm:cxn modelId="{793B8425-88D2-4AB2-A2E2-C0F2D6F00410}" type="presOf" srcId="{D70B437B-FB65-4C4D-A938-A68E6766613B}" destId="{490DAB27-0C1B-4257-86E5-58AD35D8EFBB}" srcOrd="0" destOrd="0" presId="urn:microsoft.com/office/officeart/2005/8/layout/default#1"/>
    <dgm:cxn modelId="{9309124A-F43E-4286-9FF6-C41F3611C263}" type="presParOf" srcId="{490DAB27-0C1B-4257-86E5-58AD35D8EFBB}" destId="{BB1117D8-8664-49F3-BE1F-CBD812547B0F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0.00348</cdr:x>
      <cdr:y>0.00741</cdr:y>
    </cdr:from>
    <cdr:to>
      <cdr:x>0.08319</cdr:x>
      <cdr:y>0.1535</cdr:y>
    </cdr:to>
    <cdr:pic>
      <cdr:nvPicPr>
        <cdr:cNvPr id="3" name="Picture 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1724" y="50800"/>
          <a:ext cx="727050" cy="10019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1ADF6-75D1-4956-B5DC-7F26399E6DBC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EA46A-EC0A-4014-89FD-29AF4A3FD0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76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1"/>
            <a:ext cx="2930574" cy="4976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50C3B-FFE5-45A0-8871-F26A36DE2DD6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722418"/>
            <a:ext cx="5409562" cy="447436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243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3243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63205-7E5D-4D93-9F17-1613FE2A2C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748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561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761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971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73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378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05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458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1243013"/>
            <a:ext cx="4471987" cy="33559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BEB8C5-313E-426C-B718-C45608C0505A}" type="slidenum">
              <a:rPr lang="ru-RU" altLang="ru-RU" smtClean="0">
                <a:latin typeface="Calibri" panose="020F0502020204030204" pitchFamily="34" charset="0"/>
              </a:rPr>
              <a:pPr/>
              <a:t>14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84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100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63205-7E5D-4D93-9F17-1613FE2A2C0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059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51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07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59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83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36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40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40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16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78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64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9641-60C4-4AD4-A410-3BC49E86F588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62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C9641-60C4-4AD4-A410-3BC49E86F588}" type="datetimeFigureOut">
              <a:rPr lang="ru-RU" smtClean="0"/>
              <a:pPr/>
              <a:t>17.12.2021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66D5-4684-485F-A2A8-A7189E0508E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64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8.png"/><Relationship Id="rId18" Type="http://schemas.openxmlformats.org/officeDocument/2006/relationships/image" Target="../media/image2.png"/><Relationship Id="rId3" Type="http://schemas.openxmlformats.org/officeDocument/2006/relationships/chart" Target="../charts/chart6.xml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6.png"/><Relationship Id="rId5" Type="http://schemas.openxmlformats.org/officeDocument/2006/relationships/diagramData" Target="../diagrams/data1.xml"/><Relationship Id="rId15" Type="http://schemas.openxmlformats.org/officeDocument/2006/relationships/image" Target="../media/image10.png"/><Relationship Id="rId10" Type="http://schemas.openxmlformats.org/officeDocument/2006/relationships/chart" Target="../charts/chart7.xml"/><Relationship Id="rId4" Type="http://schemas.openxmlformats.org/officeDocument/2006/relationships/image" Target="../media/image5.png"/><Relationship Id="rId9" Type="http://schemas.microsoft.com/office/2007/relationships/diagramDrawing" Target="../diagrams/drawing1.xml"/><Relationship Id="rId1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проекту бюджета </a:t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«Подпорожское городское поселение Подпорожского муниципального района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Ленинградской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области»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20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18668" cy="12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09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43668"/>
            <a:ext cx="7897510" cy="1512168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расходов 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производиться в очередном финансовом году за счет средств соответствующих бюджетов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детализируются расходы?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348880"/>
            <a:ext cx="2890664" cy="1152128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 расходы</a:t>
            </a: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3563888" y="2492896"/>
            <a:ext cx="1728192" cy="9361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9</a:t>
            </a:r>
            <a:r>
              <a:rPr lang="ru-RU" sz="1400" dirty="0" smtClean="0"/>
              <a:t> </a:t>
            </a:r>
            <a:r>
              <a:rPr lang="ru-RU" sz="1400" dirty="0"/>
              <a:t>программ</a:t>
            </a: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5580112" y="2348880"/>
            <a:ext cx="2928958" cy="108012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</a:t>
            </a:r>
          </a:p>
          <a:p>
            <a:pPr marL="342900" indent="-34290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48" y="3903345"/>
            <a:ext cx="2357454" cy="6777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r>
              <a:rPr lang="ru-RU" dirty="0">
                <a:solidFill>
                  <a:schemeClr val="tx1"/>
                </a:solidFill>
              </a:rPr>
              <a:t> средств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5796136" y="3717032"/>
            <a:ext cx="2808312" cy="864094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Функциональная структура</a:t>
            </a:r>
          </a:p>
        </p:txBody>
      </p:sp>
      <p:sp>
        <p:nvSpPr>
          <p:cNvPr id="16" name="Стрелка влево 15"/>
          <p:cNvSpPr/>
          <p:nvPr/>
        </p:nvSpPr>
        <p:spPr>
          <a:xfrm>
            <a:off x="3563888" y="3903345"/>
            <a:ext cx="1584176" cy="6777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 </a:t>
            </a:r>
            <a:r>
              <a:rPr lang="ru-RU" dirty="0"/>
              <a:t>разделов</a:t>
            </a: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714348" y="4941168"/>
            <a:ext cx="2561508" cy="1224136"/>
          </a:xfrm>
          <a:prstGeom prst="horizontalScrol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Ведомственная структура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3563888" y="5118186"/>
            <a:ext cx="1587173" cy="759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ru-RU" dirty="0" smtClean="0"/>
              <a:t> ГРБС</a:t>
            </a:r>
            <a:endParaRPr lang="ru-RU" dirty="0"/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5796136" y="5118186"/>
            <a:ext cx="2808312" cy="99219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</a:t>
            </a:r>
            <a:r>
              <a:rPr lang="ru-RU" dirty="0" smtClean="0"/>
              <a:t> распорядитель </a:t>
            </a:r>
            <a:r>
              <a:rPr lang="ru-RU" dirty="0"/>
              <a:t>бюджетных средств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2" y="83627"/>
            <a:ext cx="733424" cy="101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2112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3"/>
            <a:ext cx="7632848" cy="6480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в программном формате: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743751"/>
              </p:ext>
            </p:extLst>
          </p:nvPr>
        </p:nvGraphicFramePr>
        <p:xfrm>
          <a:off x="179512" y="764704"/>
          <a:ext cx="8856984" cy="590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3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700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4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3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665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20957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Утвержден-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ный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 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1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 в расходах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 в расходах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6743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</a:t>
                      </a:r>
                      <a:r>
                        <a:rPr lang="ru-RU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доступным и комфортным жильем граждан на территории Подпорожского городского поселения»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9 279,1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40 846,1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0078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автомобильных дорог и организация транспортного обслуживания населения в границах МО «Подпорожское городское поселение»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47 831,2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27,9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43 920,1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20,6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2219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частей территории и благоустройство МО «Подпорожское городское поселение»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40 456,7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51 401,8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6466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«Управление муниципальной собственностью и земельными ресурсами МО «Подпорожское городское поселение»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3 838,0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2 358,0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689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«Безопасность Подпорожского городского поселения»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8007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«Обеспечение устойчивого функционирования и развития коммунальной и инженерной инфраструктуры и повышение энергоэффективности Подпорожского городского поселения»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17 635,0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16 234,0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1646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 «Развитие молодежной политики, физической культуры и спорта в Подпорожском городском поселении на 2018-2022 годы»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8552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«Культура в Подпорожском городском поселении на 2018-2022 годы»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38 134,3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48 299,9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850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«Стимулирование экономической активности в Подпорожском городском поселении»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4980">
                <a:tc gridSpan="2"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159 024,3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204 959,9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7476">
                <a:tc gridSpan="2"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бюджета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171 589,5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213 240,0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5" y="70271"/>
            <a:ext cx="502651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9493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5" y="116632"/>
            <a:ext cx="7540699" cy="923728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муниципального образования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«Подпорожское городское поселение Подпорожского муниципального района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на 2022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отраслей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084446"/>
              </p:ext>
            </p:extLst>
          </p:nvPr>
        </p:nvGraphicFramePr>
        <p:xfrm>
          <a:off x="179512" y="1268760"/>
          <a:ext cx="8833368" cy="4367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76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85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8858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277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 бюджет 2021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бюджета на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роста, %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жителя 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(рублей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жителя бюджет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(рублей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9819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 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6 879,1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7 761,8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112,8%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177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</a:t>
                      </a:r>
                      <a:r>
                        <a:rPr lang="ru-RU" sz="13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правоохранительная деятельность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116,7%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069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57 826,0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49 340,1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85,3%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3 452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2983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8069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66 306,0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105 311,9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3 958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6 368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8069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069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38 134,3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48 299,9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126,7%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8069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744,1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776,3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104,3%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484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 </a:t>
                      </a:r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8069">
                <a:tc>
                  <a:txBody>
                    <a:bodyPr/>
                    <a:lstStyle/>
                    <a:p>
                      <a:r>
                        <a:rPr lang="ru-RU" sz="13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3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бюджету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171 589,5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213 240,0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124,3%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10 244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12 892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7" y="95464"/>
            <a:ext cx="65940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90671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446" y="174948"/>
            <a:ext cx="7725544" cy="114937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муниципального образования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«Подпорожское городское поселение Подпорожского муниципального района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на 2022 год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213982"/>
              </p:ext>
            </p:extLst>
          </p:nvPr>
        </p:nvGraphicFramePr>
        <p:xfrm>
          <a:off x="539552" y="1412777"/>
          <a:ext cx="734481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8" y="116632"/>
            <a:ext cx="918668" cy="12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05107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011346"/>
              </p:ext>
            </p:extLst>
          </p:nvPr>
        </p:nvGraphicFramePr>
        <p:xfrm>
          <a:off x="4788024" y="1650992"/>
          <a:ext cx="3669090" cy="3687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0"/>
            <a:ext cx="7533456" cy="68956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 структура расходов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бюджета, тыс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pic>
        <p:nvPicPr>
          <p:cNvPr id="2868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5" y="1117490"/>
            <a:ext cx="860271" cy="55031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3469113842"/>
              </p:ext>
            </p:extLst>
          </p:nvPr>
        </p:nvGraphicFramePr>
        <p:xfrm>
          <a:off x="5364088" y="5805264"/>
          <a:ext cx="3627512" cy="809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3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452803"/>
              </p:ext>
            </p:extLst>
          </p:nvPr>
        </p:nvGraphicFramePr>
        <p:xfrm>
          <a:off x="950236" y="1074860"/>
          <a:ext cx="4461729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17" name="Рисунок 16" descr="http://o-gorodok.minsk.edu.by/ru/sm_full.aspx?guid=17193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3" y="4931450"/>
            <a:ext cx="1131900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17519" y="1811929"/>
            <a:ext cx="927292" cy="5040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17519" y="4399292"/>
            <a:ext cx="871119" cy="470902"/>
          </a:xfrm>
          <a:prstGeom prst="rect">
            <a:avLst/>
          </a:prstGeom>
        </p:spPr>
      </p:pic>
      <p:pic>
        <p:nvPicPr>
          <p:cNvPr id="15" name="Рисунок 14" descr="https://exitpro.com/wp-content/uploads/2015/08/quality-500950_1280.pn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157192"/>
            <a:ext cx="1224136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09" y="3693427"/>
            <a:ext cx="920376" cy="4353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-8242" y="2987027"/>
            <a:ext cx="1107977" cy="47069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89965" y="2495269"/>
            <a:ext cx="898673" cy="370690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5" y="74871"/>
            <a:ext cx="783157" cy="84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13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360040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 и национальную экономику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875" y="476672"/>
            <a:ext cx="8173269" cy="7200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составе расходов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в 2022 году занимают расходы на  жилищно-коммунальное хозяйство (49,4%) и  национальную </a:t>
            </a:r>
            <a:r>
              <a:rPr lang="ru-RU" sz="1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экономику (23,1%)</a:t>
            </a:r>
            <a:endParaRPr lang="ru-RU" sz="1600" b="1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376337"/>
              </p:ext>
            </p:extLst>
          </p:nvPr>
        </p:nvGraphicFramePr>
        <p:xfrm>
          <a:off x="611559" y="1218340"/>
          <a:ext cx="8085586" cy="5489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47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72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511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15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08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2279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Утвержденный бюджет 2021 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2024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1992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 всего 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171 589,5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213 240,0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398,4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175 950,2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30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815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хозяйство,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66 306,0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105 311,9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89 647,8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87 103,4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645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общем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объеме расходов,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</a:t>
                      </a:r>
                    </a:p>
                  </a:txBody>
                  <a:tcPr/>
                </a:tc>
              </a:tr>
              <a:tr h="293032">
                <a:tc>
                  <a:txBody>
                    <a:bodyPr/>
                    <a:lstStyle/>
                    <a:p>
                      <a:r>
                        <a:rPr lang="ru-RU" sz="1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30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17 909,1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44 133,1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37 723,3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5 818,3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38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10 635,0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10 107,0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11 413,5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12 006,0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30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37 761,9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51 071,8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40 511,0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69 279,1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139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экономика, всего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57 826,0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49 340,1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42 251,5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46 948,0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30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общем объеме расходов,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3032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9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99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40 676,0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32 070,1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26 551,5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30 828,0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815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экономики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7 450,0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5 270,0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2 120,0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8" y="116632"/>
            <a:ext cx="486620" cy="67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9332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379652"/>
              </p:ext>
            </p:extLst>
          </p:nvPr>
        </p:nvGraphicFramePr>
        <p:xfrm>
          <a:off x="755576" y="332656"/>
          <a:ext cx="8040412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31" y="116632"/>
            <a:ext cx="659408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73058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«Национальная экономика»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расходы в 2022 г. – 49 340,1 тыс. руб.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068024"/>
              </p:ext>
            </p:extLst>
          </p:nvPr>
        </p:nvGraphicFramePr>
        <p:xfrm>
          <a:off x="755576" y="1196752"/>
          <a:ext cx="7931224" cy="5472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4" y="48429"/>
            <a:ext cx="774652" cy="968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98808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8408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граждан" в доступной для широкого круга пользователей форме раскрывает информацию о проекте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Подпорожского городского поселения на 2022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н на плановый период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20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годов. Разработчиком презентации "Бюджет для граждан" является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муниципального образования «Подпорожский муниципальный район Ленинградской области». </a:t>
            </a:r>
            <a:endParaRPr lang="ru-RU" sz="20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05064"/>
            <a:ext cx="8496944" cy="2088232"/>
          </a:xfrm>
        </p:spPr>
        <p:txBody>
          <a:bodyPr>
            <a:noAutofit/>
          </a:bodyPr>
          <a:lstStyle/>
          <a:p>
            <a:pPr fontAlgn="b"/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информация: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финансов: 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Акинфова Елена Владимировна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Ленинградская область, г. </a:t>
            </a:r>
            <a:r>
              <a:rPr lang="ru-RU" sz="1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подпорожье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пр. </a:t>
            </a:r>
            <a:r>
              <a:rPr lang="ru-RU" sz="12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ленина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3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(факс)  8(813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65)21417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21311)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почты:  </a:t>
            </a:r>
            <a:r>
              <a:rPr lang="en-US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podporogye@yandex.ru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</a:t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</a:t>
            </a:r>
            <a:r>
              <a:rPr lang="en-US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17-</a:t>
            </a:r>
            <a:r>
              <a:rPr lang="en-US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пн,вт,ср,чт,пт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 с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13-00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14-00  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сб,вс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размещена на официальном сайте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финансов АДМИНИСТРАЦИИ МУНИЦИПАЛЬНОГО ОБРАЗОВАНИЯ «ПОДПОРОЖСКИЙ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 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</a:t>
            </a:r>
            <a:r>
              <a:rPr lang="ru-RU" sz="1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  <a: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627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857364"/>
            <a:ext cx="8072494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500" b="1" i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 </a:t>
            </a:r>
          </a:p>
          <a:p>
            <a:pPr algn="ctr"/>
            <a:r>
              <a:rPr lang="ru-RU" sz="6500" b="1" i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4040526053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3174"/>
            <a:ext cx="7597205" cy="1039562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Основные направления бюджетной </a:t>
            </a:r>
            <a:r>
              <a:rPr lang="ru-RU" sz="2400" b="1" dirty="0" smtClean="0"/>
              <a:t>политики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Подпорожского городского поселения на 2022-20</a:t>
            </a:r>
            <a:r>
              <a:rPr lang="en-US" sz="2400" b="1" dirty="0" smtClean="0"/>
              <a:t>2</a:t>
            </a:r>
            <a:r>
              <a:rPr lang="ru-RU" sz="2400" b="1" dirty="0"/>
              <a:t>4</a:t>
            </a:r>
            <a:r>
              <a:rPr lang="ru-RU" sz="2400" b="1" dirty="0" smtClean="0"/>
              <a:t> </a:t>
            </a:r>
            <a:r>
              <a:rPr lang="ru-RU" sz="2400" b="1" dirty="0"/>
              <a:t>годы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4" cy="5112567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 smtClean="0"/>
          </a:p>
          <a:p>
            <a:pPr algn="just"/>
            <a:r>
              <a:rPr lang="ru-RU" sz="2400" dirty="0" smtClean="0"/>
              <a:t>Стратегическая </a:t>
            </a:r>
            <a:r>
              <a:rPr lang="ru-RU" sz="2400" dirty="0" err="1" smtClean="0"/>
              <a:t>приоритизация</a:t>
            </a:r>
            <a:r>
              <a:rPr lang="ru-RU" sz="2400" dirty="0" smtClean="0"/>
              <a:t> </a:t>
            </a:r>
            <a:r>
              <a:rPr lang="ru-RU" sz="2400" dirty="0"/>
              <a:t>расходов </a:t>
            </a:r>
            <a:endParaRPr lang="ru-RU" sz="2400" dirty="0" smtClean="0"/>
          </a:p>
          <a:p>
            <a:pPr marL="0" indent="0" algn="just">
              <a:buNone/>
            </a:pPr>
            <a:endParaRPr lang="ru-RU" sz="2400" dirty="0" smtClean="0"/>
          </a:p>
          <a:p>
            <a:pPr algn="just"/>
            <a:r>
              <a:rPr lang="ru-RU" sz="2400" dirty="0" smtClean="0"/>
              <a:t>Создание условий для ограничения муниципального долга</a:t>
            </a:r>
            <a:endParaRPr lang="ru-RU" sz="2400" b="1" dirty="0">
              <a:solidFill>
                <a:schemeClr val="accent1"/>
              </a:solidFill>
            </a:endParaRP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Увеличение доходной базы бюджета Подпорожского городского поселения</a:t>
            </a:r>
            <a:endParaRPr lang="ru-RU" sz="2400" dirty="0"/>
          </a:p>
          <a:p>
            <a:pPr marL="0" indent="0" algn="just">
              <a:buNone/>
            </a:pPr>
            <a:endParaRPr lang="ru-RU" sz="2400" dirty="0" smtClean="0"/>
          </a:p>
          <a:p>
            <a:pPr algn="just"/>
            <a:r>
              <a:rPr lang="ru-RU" sz="2400" dirty="0" smtClean="0"/>
              <a:t>Повышение </a:t>
            </a:r>
            <a:r>
              <a:rPr lang="ru-RU" sz="2400" dirty="0"/>
              <a:t>эффективности </a:t>
            </a:r>
            <a:r>
              <a:rPr lang="ru-RU" sz="2400" dirty="0" smtClean="0"/>
              <a:t>управления бюджетными расходами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endParaRPr lang="ru-RU" sz="1800" dirty="0"/>
          </a:p>
          <a:p>
            <a:endParaRPr lang="ru-RU" sz="1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08" y="116632"/>
            <a:ext cx="918668" cy="12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2321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74" y="363963"/>
            <a:ext cx="7889969" cy="1040027"/>
          </a:xfrm>
        </p:spPr>
        <p:txBody>
          <a:bodyPr>
            <a:noAutofit/>
          </a:bodyPr>
          <a:lstStyle/>
          <a:p>
            <a:r>
              <a:rPr lang="ru-RU" sz="25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Основы составления проекта бюджета муниципального образования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«Подпорожское городское поселение Подпорожского муниципального района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Ленинградской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области»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на </a:t>
            </a:r>
            <a:br>
              <a:rPr lang="ru-RU" sz="25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год и  плановый период 20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и 20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годов:</a:t>
            </a:r>
            <a:endParaRPr lang="ru-RU" sz="25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199" y="1700808"/>
            <a:ext cx="8232749" cy="4896544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33CC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Статья 184 Бюджетного кодекса  Российской Федерации</a:t>
            </a:r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Послания Президента Российской Федерации Федеральному Собранию Российской Федерации  от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апреля 2021 года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повышения эффективности бюджетных расходов в 2019-2024 годах (распоряжение Правительства Российской Федерации от 31 января 2019 года №117)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 Президента Российской Федерации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мая 2012 года №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597, от 07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мая 2018 года № 204, от 21 июля 2020 года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474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прогноза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 – экономического развития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Подпорожского городского поселения на 2022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муниципального образования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«Подпорожское городское поселение Подпорожского муниципального района Ленинградской области»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2022-20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0" y="67145"/>
            <a:ext cx="918668" cy="12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8487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869560" cy="360040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</a:t>
            </a:r>
            <a:r>
              <a:rPr lang="ru-RU" sz="1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Подпорожского городского поселения</a:t>
            </a:r>
            <a: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558187"/>
              </p:ext>
            </p:extLst>
          </p:nvPr>
        </p:nvGraphicFramePr>
        <p:xfrm>
          <a:off x="251520" y="789582"/>
          <a:ext cx="8352926" cy="5982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920"/>
                <a:gridCol w="1715382"/>
                <a:gridCol w="954709"/>
                <a:gridCol w="954709"/>
                <a:gridCol w="954709"/>
                <a:gridCol w="1042497"/>
              </a:tblGrid>
              <a:tr h="50448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Единица измерения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 год (оценка)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 год (прогноз)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 год (прогноз)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2024 год (прогноз)</a:t>
                      </a:r>
                      <a:endParaRPr lang="ru-RU" sz="1400" dirty="0"/>
                    </a:p>
                  </a:txBody>
                  <a:tcPr/>
                </a:tc>
              </a:tr>
              <a:tr h="3060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Отгружено товаров собственного производства,</a:t>
                      </a:r>
                      <a:r>
                        <a:rPr lang="ru-RU" sz="1100" b="1" baseline="0" dirty="0" smtClean="0"/>
                        <a:t> выполнено работ и услуг собственными силами промышленными предприятиями (без субъектов малого предпринимательства)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512,2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517,4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552,5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527,7</a:t>
                      </a:r>
                      <a:endParaRPr lang="ru-RU" sz="1400" b="1" dirty="0"/>
                    </a:p>
                  </a:txBody>
                  <a:tcPr/>
                </a:tc>
              </a:tr>
              <a:tr h="599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сопоставимых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88,9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101,0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107,9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102,0</a:t>
                      </a:r>
                      <a:endParaRPr lang="ru-RU" sz="1400" b="1" dirty="0"/>
                    </a:p>
                  </a:txBody>
                  <a:tcPr/>
                </a:tc>
              </a:tr>
              <a:tr h="296755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Продукция сельского хозяйства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98,6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100,8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100,8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103,0</a:t>
                      </a:r>
                      <a:endParaRPr lang="ru-RU" sz="1400" b="1" dirty="0"/>
                    </a:p>
                  </a:txBody>
                  <a:tcPr/>
                </a:tc>
              </a:tr>
              <a:tr h="397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сопоставимых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102,2</a:t>
                      </a:r>
                      <a:endParaRPr lang="ru-RU" sz="1400" b="1" dirty="0"/>
                    </a:p>
                  </a:txBody>
                  <a:tcPr/>
                </a:tc>
              </a:tr>
              <a:tr h="296755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Инвестиции в основной капитал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737,6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593,7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420,9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211,4</a:t>
                      </a:r>
                      <a:endParaRPr lang="ru-RU" sz="1400" b="1" dirty="0"/>
                    </a:p>
                  </a:txBody>
                  <a:tcPr/>
                </a:tc>
              </a:tr>
              <a:tr h="397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сопоставимых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290,0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80,5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57,1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35,6</a:t>
                      </a:r>
                      <a:endParaRPr lang="ru-RU" sz="1400" b="1" dirty="0"/>
                    </a:p>
                  </a:txBody>
                  <a:tcPr/>
                </a:tc>
              </a:tr>
              <a:tr h="296755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Оборот розничной торговли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2 250,9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2 316,2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  <a:r>
                        <a:rPr lang="ru-RU" sz="1400" b="1" baseline="0" dirty="0" smtClean="0"/>
                        <a:t> 314,0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2 381,1</a:t>
                      </a:r>
                      <a:endParaRPr lang="ru-RU" sz="1400" b="1" dirty="0"/>
                    </a:p>
                  </a:txBody>
                  <a:tcPr/>
                </a:tc>
              </a:tr>
              <a:tr h="397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сопоставимых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104,5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102,8</a:t>
                      </a:r>
                      <a:endParaRPr lang="ru-RU" sz="1400" b="1" dirty="0"/>
                    </a:p>
                  </a:txBody>
                  <a:tcPr/>
                </a:tc>
              </a:tr>
              <a:tr h="296755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Объем платных услуг населению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Млн. 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97,6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102,3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105,4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108,6</a:t>
                      </a:r>
                      <a:endParaRPr lang="ru-RU" sz="1400" b="1" dirty="0"/>
                    </a:p>
                  </a:txBody>
                  <a:tcPr/>
                </a:tc>
              </a:tr>
              <a:tr h="397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 к предыдущему году в сопоставимых 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103,9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104,8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103,0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103,0</a:t>
                      </a:r>
                      <a:endParaRPr lang="ru-RU" sz="1400" b="1" dirty="0"/>
                    </a:p>
                  </a:txBody>
                  <a:tcPr/>
                </a:tc>
              </a:tr>
              <a:tr h="43102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Среднесписочная численность работников организаций (без внешних совместителей)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человек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3 448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3 458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3 468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3 478</a:t>
                      </a:r>
                      <a:endParaRPr lang="ru-RU" sz="1400" b="1" dirty="0"/>
                    </a:p>
                  </a:txBody>
                  <a:tcPr/>
                </a:tc>
              </a:tr>
              <a:tr h="296755"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Среднемесячная  номинальная начисленная заработная плата в целом по муниципальному образованию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рублей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41 891,2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44 320,9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47 201,8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50 269,9</a:t>
                      </a:r>
                      <a:endParaRPr lang="ru-RU" sz="1400" b="1" dirty="0"/>
                    </a:p>
                  </a:txBody>
                  <a:tcPr/>
                </a:tc>
              </a:tr>
              <a:tr h="397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%</a:t>
                      </a:r>
                      <a:r>
                        <a:rPr lang="ru-RU" sz="1000" b="1" baseline="0" dirty="0" smtClean="0"/>
                        <a:t> к предыдущему году в </a:t>
                      </a:r>
                      <a:r>
                        <a:rPr lang="ru-RU" sz="1000" b="1" dirty="0" smtClean="0"/>
                        <a:t>сопоставимых </a:t>
                      </a:r>
                      <a:r>
                        <a:rPr lang="ru-RU" sz="1000" b="1" baseline="0" dirty="0" smtClean="0"/>
                        <a:t>ценах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106,8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105,8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106,5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106,5</a:t>
                      </a:r>
                      <a:endParaRPr lang="ru-RU" sz="1400" b="1" dirty="0"/>
                    </a:p>
                  </a:txBody>
                  <a:tcPr/>
                </a:tc>
              </a:tr>
              <a:tr h="309452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Численность населения (на 1 января года)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человек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16 751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16 541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16 381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16 221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472"/>
            <a:ext cx="558628" cy="76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277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327288"/>
            <a:ext cx="7581528" cy="1076360"/>
          </a:xfrm>
        </p:spPr>
        <p:txBody>
          <a:bodyPr>
            <a:noAutofit/>
          </a:bodyPr>
          <a:lstStyle/>
          <a:p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Основные параметры бюджета муниципального образования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«Подпорожское городское поселение Подпорожского муниципального района Ленинградской области»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- 20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годы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116174"/>
              </p:ext>
            </p:extLst>
          </p:nvPr>
        </p:nvGraphicFramePr>
        <p:xfrm>
          <a:off x="179512" y="1844825"/>
          <a:ext cx="8784976" cy="42011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962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962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962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962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664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    прогноз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   прогноз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666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213 240,0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168 398,4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175 950,2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666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213 240,0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168 398,4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175 950,2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3666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8" y="130190"/>
            <a:ext cx="918668" cy="12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4811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08912" cy="72008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поступающие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</a:t>
            </a:r>
            <a:b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«Подпорожское городское поселение Подпорожского муниципального района Ленинградской области» </a:t>
            </a:r>
            <a:r>
              <a:rPr lang="ru-RU" sz="2500" b="1" dirty="0"/>
              <a:t/>
            </a:r>
            <a:br>
              <a:rPr lang="ru-RU" sz="2500" b="1" dirty="0"/>
            </a:br>
            <a:endParaRPr lang="ru-RU" sz="25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723002"/>
              </p:ext>
            </p:extLst>
          </p:nvPr>
        </p:nvGraphicFramePr>
        <p:xfrm>
          <a:off x="611560" y="1772816"/>
          <a:ext cx="8208912" cy="4858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60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765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0802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/>
                        <a:t>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/>
                        <a:t>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/>
                        <a:t>Безвозмездные</a:t>
                      </a:r>
                      <a:r>
                        <a:rPr lang="ru-RU" sz="1700" b="1" baseline="0" dirty="0"/>
                        <a:t> поступления</a:t>
                      </a:r>
                      <a:endParaRPr lang="ru-RU" sz="17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75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/>
                        <a:t>Налог на доходы физических лиц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/>
                        <a:t>Акцизы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/>
                        <a:t>Налог на имущество физических лиц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/>
                        <a:t>Земельный налог</a:t>
                      </a:r>
                      <a:endParaRPr lang="ru-RU" sz="170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/>
                        <a:t>Доходы от использования имущества, находящегося в государственной (муниципальной) собственности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/>
                        <a:t>Доходы от продажи материальных и нематериальных активов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/>
                        <a:t>Доходы от оказания платных услуг (работ) и компенсации затрат государства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baseline="0" dirty="0" smtClean="0"/>
                        <a:t>Штрафы</a:t>
                      </a:r>
                      <a:r>
                        <a:rPr lang="ru-RU" sz="1700" baseline="0" dirty="0"/>
                        <a:t>, санкции, возмещение ущерба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baseline="0" dirty="0"/>
                        <a:t>Другие платежи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 smtClean="0"/>
                        <a:t>Дотации</a:t>
                      </a:r>
                      <a:endParaRPr lang="ru-RU" sz="17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/>
                        <a:t>Субсидии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dirty="0"/>
                        <a:t>Межбюджетные</a:t>
                      </a:r>
                      <a:r>
                        <a:rPr lang="ru-RU" sz="1700" baseline="0" dirty="0"/>
                        <a:t> трансферты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700" baseline="0" dirty="0"/>
                        <a:t>Прочие поступления</a:t>
                      </a:r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0" y="38762"/>
            <a:ext cx="918668" cy="12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13457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612" y="0"/>
            <a:ext cx="7668852" cy="136815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Структура доходов бюджета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>муниципального образования «Подпорожское городское поселение Подпорожского муниципального района Ленинградской области»</a:t>
            </a:r>
            <a:endParaRPr 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560484"/>
              </p:ext>
            </p:extLst>
          </p:nvPr>
        </p:nvGraphicFramePr>
        <p:xfrm>
          <a:off x="108457" y="1460665"/>
          <a:ext cx="4247520" cy="4848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918810"/>
              </p:ext>
            </p:extLst>
          </p:nvPr>
        </p:nvGraphicFramePr>
        <p:xfrm>
          <a:off x="4499992" y="1484784"/>
          <a:ext cx="4445652" cy="4809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8" y="51075"/>
            <a:ext cx="918668" cy="12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99416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278608"/>
              </p:ext>
            </p:extLst>
          </p:nvPr>
        </p:nvGraphicFramePr>
        <p:xfrm>
          <a:off x="0" y="0"/>
          <a:ext cx="912075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39927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Динамика безвозмездных поступлений</a:t>
            </a:r>
            <a:br>
              <a:rPr lang="ru-RU" sz="2800" b="1" dirty="0"/>
            </a:br>
            <a:r>
              <a:rPr lang="ru-RU" sz="2800" b="1" dirty="0"/>
              <a:t> из бюджетов других уровней </a:t>
            </a:r>
            <a:r>
              <a:rPr lang="ru-RU" sz="2800" b="1" dirty="0" smtClean="0"/>
              <a:t>2021- 2022 </a:t>
            </a:r>
            <a:r>
              <a:rPr lang="ru-RU" sz="2800" b="1" dirty="0"/>
              <a:t>гг. </a:t>
            </a:r>
            <a:r>
              <a:rPr lang="ru-RU" b="1" dirty="0"/>
              <a:t/>
            </a:r>
            <a:br>
              <a:rPr lang="ru-RU" b="1" dirty="0"/>
            </a:br>
            <a:endParaRPr lang="ru-RU" sz="13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644858"/>
              </p:ext>
            </p:extLst>
          </p:nvPr>
        </p:nvGraphicFramePr>
        <p:xfrm>
          <a:off x="323528" y="1332213"/>
          <a:ext cx="8674352" cy="5265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71460" y="1916832"/>
            <a:ext cx="132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</a:t>
            </a:r>
            <a:r>
              <a:rPr lang="ru-RU" b="1" dirty="0"/>
              <a:t>тыс. руб.)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76" y="66211"/>
            <a:ext cx="918668" cy="1266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0204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16568</TotalTime>
  <Words>1398</Words>
  <Application>Microsoft Office PowerPoint</Application>
  <PresentationFormat>Экран (4:3)</PresentationFormat>
  <Paragraphs>425</Paragraphs>
  <Slides>19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БЮДЖЕТ ДЛЯ ГРАЖДАН к проекту бюджета  муниципального образования   «Подпорожское городское поселение Подпорожского муниципального района Ленинградской области»  на 2022 год и плановый период 2023 и 2024 годов</vt:lpstr>
      <vt:lpstr>Основные направления бюджетной политики Подпорожского городского поселения на 2022-2024 годы</vt:lpstr>
      <vt:lpstr> Основы составления проекта бюджета муниципального образования «Подпорожское городское поселение Подпорожского муниципального района Ленинградской области» на  2022 год и  плановый период 2023 и 2024 годов:</vt:lpstr>
      <vt:lpstr>Основные показатели прогноза социально-экономического развития Подпорожского городского поселения </vt:lpstr>
      <vt:lpstr>Основные параметры бюджета муниципального образования «Подпорожское городское поселение Подпорожского муниципального района Ленинградской области» на 2022 - 2024 годы </vt:lpstr>
      <vt:lpstr> Доходы, поступающие в бюджет  муниципального образования «Подпорожское городское поселение Подпорожского муниципального района Ленинградской области»  </vt:lpstr>
      <vt:lpstr>Структура доходов бюджета муниципального образования «Подпорожское городское поселение Подпорожского муниципального района Ленинградской области»</vt:lpstr>
      <vt:lpstr>Презентация PowerPoint</vt:lpstr>
      <vt:lpstr>Динамика безвозмездных поступлений  из бюджетов других уровней 2021- 2022 гг.  </vt:lpstr>
      <vt:lpstr>Формирование расходов 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производиться в очередном финансовом году за счет средств соответствующих бюджетов Как детализируются расходы?</vt:lpstr>
      <vt:lpstr>Структура расходов бюджета в программном формате:</vt:lpstr>
      <vt:lpstr>Проект бюджета муниципального образования «Подпорожское городское поселение Подпорожского муниципального района Ленинградской области» на 2022 год   в разрезе отраслей                                                                                                                         </vt:lpstr>
      <vt:lpstr>Структура расходов бюджета муниципального образования «Подпорожское городское поселение Подпорожского муниципального района Ленинградской области» на 2022 год</vt:lpstr>
      <vt:lpstr>Динамика и структура расходов бюджета, тыс. рублей</vt:lpstr>
      <vt:lpstr>Расходы на жилищно-коммунальное хозяйство и национальную экономику</vt:lpstr>
      <vt:lpstr>Презентация PowerPoint</vt:lpstr>
      <vt:lpstr>Раздел «Национальная экономика»  общие расходы в 2022 г. – 49 340,1 тыс. руб.</vt:lpstr>
      <vt:lpstr>Контактная информация: Председатель комитета финансов:  Акинфова Елена Владимировна Адрес: Ленинградская область, г. подпорожье, пр. ленина, 3 Телефон (факс)  8(813 65)21417 (21311) Адрес электронной почты:  podporogye@yandex.ru Режим работы с 8-30 до 17-30    пн,вт,ср,чт,пт обед с 13-00 до 14-00   Выходные сб,вс Информация  размещена на официальном сайте Комитета финансов АДМИНИСТРАЦИИ МУНИЦИПАЛЬНОГО ОБРАЗОВАНИЯ «ПОДПОРОЖСКИЙ МУНИЦИПАЛЬНЫЙ район ЛЕНИНГРАДСКОЙ ОБЛАСТИ»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бюджета  муниципального образования Волосовский район  Ленинградской области  на 2015 год  и на плановый период  2016 и 2017 годов</dc:title>
  <dc:creator>А.В.Добротворский</dc:creator>
  <cp:lastModifiedBy>D</cp:lastModifiedBy>
  <cp:revision>971</cp:revision>
  <cp:lastPrinted>2021-12-03T11:33:03Z</cp:lastPrinted>
  <dcterms:created xsi:type="dcterms:W3CDTF">2014-11-26T05:32:22Z</dcterms:created>
  <dcterms:modified xsi:type="dcterms:W3CDTF">2021-12-17T09:11:17Z</dcterms:modified>
</cp:coreProperties>
</file>