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6" r:id="rId3"/>
    <p:sldId id="257" r:id="rId4"/>
    <p:sldId id="301" r:id="rId5"/>
    <p:sldId id="258" r:id="rId6"/>
    <p:sldId id="260" r:id="rId7"/>
    <p:sldId id="261" r:id="rId8"/>
    <p:sldId id="282" r:id="rId9"/>
    <p:sldId id="278" r:id="rId10"/>
    <p:sldId id="285" r:id="rId11"/>
    <p:sldId id="292" r:id="rId12"/>
    <p:sldId id="294" r:id="rId13"/>
    <p:sldId id="281" r:id="rId14"/>
    <p:sldId id="304" r:id="rId15"/>
    <p:sldId id="266" r:id="rId16"/>
    <p:sldId id="290" r:id="rId17"/>
    <p:sldId id="289" r:id="rId18"/>
    <p:sldId id="279" r:id="rId19"/>
    <p:sldId id="274" r:id="rId2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033CAA4-6D20-4904-AD61-4DE5EE9FA2B1}">
          <p14:sldIdLst>
            <p14:sldId id="256"/>
            <p14:sldId id="276"/>
            <p14:sldId id="257"/>
            <p14:sldId id="301"/>
            <p14:sldId id="258"/>
            <p14:sldId id="260"/>
            <p14:sldId id="261"/>
            <p14:sldId id="282"/>
            <p14:sldId id="278"/>
            <p14:sldId id="285"/>
            <p14:sldId id="292"/>
            <p14:sldId id="294"/>
            <p14:sldId id="281"/>
            <p14:sldId id="304"/>
            <p14:sldId id="266"/>
            <p14:sldId id="290"/>
            <p14:sldId id="289"/>
          </p14:sldIdLst>
        </p14:section>
        <p14:section name="Раздел без заголовка" id="{AA2136B1-622F-46C0-AD8E-8E42F74D39E8}">
          <p14:sldIdLst>
            <p14:sldId id="279"/>
            <p14:sldId id="27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5899" autoAdjust="0"/>
  </p:normalViewPr>
  <p:slideViewPr>
    <p:cSldViewPr>
      <p:cViewPr>
        <p:scale>
          <a:sx n="79" d="100"/>
          <a:sy n="79" d="100"/>
        </p:scale>
        <p:origin x="-1402" y="-19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3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3.jpeg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3.xlsx"/><Relationship Id="rId1" Type="http://schemas.openxmlformats.org/officeDocument/2006/relationships/image" Target="../media/image1.jpeg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FF0000"/>
                </a:solidFill>
              </a:defRPr>
            </a:pPr>
            <a:r>
              <a:rPr lang="ru-RU" dirty="0">
                <a:solidFill>
                  <a:schemeClr val="tx1"/>
                </a:solidFill>
              </a:rPr>
              <a:t>ОЦЕНКА </a:t>
            </a:r>
            <a:r>
              <a:rPr lang="ru-RU" dirty="0" smtClean="0">
                <a:solidFill>
                  <a:schemeClr val="tx1"/>
                </a:solidFill>
              </a:rPr>
              <a:t>2020 </a:t>
            </a:r>
            <a:r>
              <a:rPr lang="ru-RU" dirty="0">
                <a:solidFill>
                  <a:schemeClr val="tx1"/>
                </a:solidFill>
              </a:rPr>
              <a:t>год: </a:t>
            </a:r>
          </a:p>
          <a:p>
            <a:pPr>
              <a:defRPr>
                <a:solidFill>
                  <a:srgbClr val="FF0000"/>
                </a:solidFill>
              </a:defRPr>
            </a:pPr>
            <a:r>
              <a:rPr lang="ru-RU" dirty="0">
                <a:solidFill>
                  <a:schemeClr val="tx1"/>
                </a:solidFill>
              </a:rPr>
              <a:t> Доходы всего </a:t>
            </a:r>
          </a:p>
          <a:p>
            <a:pPr>
              <a:defRPr>
                <a:solidFill>
                  <a:srgbClr val="FF0000"/>
                </a:solidFill>
              </a:defRPr>
            </a:pPr>
            <a:r>
              <a:rPr lang="ru-RU" dirty="0" smtClean="0">
                <a:solidFill>
                  <a:schemeClr val="tx1"/>
                </a:solidFill>
              </a:rPr>
              <a:t>383</a:t>
            </a:r>
            <a:r>
              <a:rPr lang="ru-RU" baseline="0" dirty="0" smtClean="0">
                <a:solidFill>
                  <a:schemeClr val="tx1"/>
                </a:solidFill>
              </a:rPr>
              <a:t> 414,0</a:t>
            </a:r>
            <a:r>
              <a:rPr lang="ru-RU" dirty="0" smtClean="0">
                <a:solidFill>
                  <a:schemeClr val="tx1"/>
                </a:solidFill>
              </a:rPr>
              <a:t> тыс</a:t>
            </a:r>
            <a:r>
              <a:rPr lang="ru-RU" dirty="0">
                <a:solidFill>
                  <a:schemeClr val="tx1"/>
                </a:solidFill>
              </a:rPr>
              <a:t>. руб.</a:t>
            </a:r>
          </a:p>
        </c:rich>
      </c:tx>
      <c:layout>
        <c:manualLayout>
          <c:xMode val="edge"/>
          <c:yMode val="edge"/>
          <c:x val="0.15151029306512984"/>
          <c:y val="5.2385650786527247E-3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                                  58 372,8 тыс.руб</c:v>
                </c:pt>
                <c:pt idx="1">
                  <c:v>Неналоговые доходы                           20 543,1 тыс.руб</c:v>
                </c:pt>
                <c:pt idx="2">
                  <c:v>Безвозмездные поступления                                                           304 498,1 тыс.руб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58372.800000000003</c:v>
                </c:pt>
                <c:pt idx="1">
                  <c:v>20543.099999999999</c:v>
                </c:pt>
                <c:pt idx="2">
                  <c:v>304498.09999999998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DDF-41C0-AF79-6E52EFC521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834265642068809"/>
          <c:y val="0.27602803746027771"/>
          <c:w val="0.35371746336685889"/>
          <c:h val="0.57893403862843662"/>
        </c:manualLayout>
      </c:layout>
      <c:overlay val="0"/>
      <c:txPr>
        <a:bodyPr/>
        <a:lstStyle/>
        <a:p>
          <a:pPr>
            <a:defRPr b="1" i="0" baseline="0"/>
          </a:pPr>
          <a:endParaRPr lang="ru-RU"/>
        </a:p>
      </c:txPr>
    </c:legend>
    <c:plotVisOnly val="1"/>
    <c:dispBlanksAs val="zero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  <a:effectLst>
      <a:outerShdw blurRad="50800" dist="50800" dir="5400000" algn="ctr" rotWithShape="0">
        <a:schemeClr val="bg1"/>
      </a:outerShdw>
    </a:effectLst>
  </c:spPr>
  <c:txPr>
    <a:bodyPr/>
    <a:lstStyle/>
    <a:p>
      <a:pPr>
        <a:defRPr sz="1400" baseline="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>
                <a:solidFill>
                  <a:srgbClr val="FF0000"/>
                </a:solidFill>
              </a:defRPr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ПРОГНОЗ  </a:t>
            </a:r>
            <a:r>
              <a:rPr lang="ru-RU" dirty="0" smtClean="0">
                <a:solidFill>
                  <a:schemeClr val="tx1"/>
                </a:solidFill>
              </a:rPr>
              <a:t>2021год</a:t>
            </a:r>
            <a:r>
              <a:rPr lang="ru-RU" dirty="0">
                <a:solidFill>
                  <a:schemeClr val="tx1"/>
                </a:solidFill>
              </a:rPr>
              <a:t>:    </a:t>
            </a:r>
          </a:p>
          <a:p>
            <a:pPr algn="ctr" rtl="0">
              <a:defRPr>
                <a:solidFill>
                  <a:srgbClr val="FF0000"/>
                </a:solidFill>
              </a:defRPr>
            </a:pPr>
            <a:r>
              <a:rPr lang="ru-RU" dirty="0">
                <a:solidFill>
                  <a:schemeClr val="tx1"/>
                </a:solidFill>
              </a:rPr>
              <a:t>Доходы всего</a:t>
            </a:r>
          </a:p>
          <a:p>
            <a:pPr algn="ctr" rtl="0">
              <a:defRPr>
                <a:solidFill>
                  <a:srgbClr val="FF0000"/>
                </a:solidFill>
              </a:defRPr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167</a:t>
            </a:r>
            <a:r>
              <a:rPr lang="ru-RU" baseline="0" dirty="0" smtClean="0">
                <a:solidFill>
                  <a:schemeClr val="tx1"/>
                </a:solidFill>
              </a:rPr>
              <a:t> 811,8</a:t>
            </a:r>
            <a:r>
              <a:rPr lang="ru-RU" dirty="0" smtClean="0">
                <a:solidFill>
                  <a:schemeClr val="tx1"/>
                </a:solidFill>
              </a:rPr>
              <a:t> тыс</a:t>
            </a:r>
            <a:r>
              <a:rPr lang="ru-RU" dirty="0">
                <a:solidFill>
                  <a:schemeClr val="tx1"/>
                </a:solidFill>
              </a:rPr>
              <a:t>. руб.</a:t>
            </a:r>
          </a:p>
          <a:p>
            <a:pPr algn="ctr" rtl="0">
              <a:defRPr>
                <a:solidFill>
                  <a:srgbClr val="FF0000"/>
                </a:solidFill>
              </a:defRPr>
            </a:pPr>
            <a:r>
              <a:rPr lang="ru-RU" dirty="0">
                <a:solidFill>
                  <a:srgbClr val="FF0000"/>
                </a:solidFill>
              </a:rPr>
              <a:t>            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                                  59 084,0 тыс.руб</c:v>
                </c:pt>
                <c:pt idx="1">
                  <c:v>Неналоговые доходы                            15 373,6 тыс.руб</c:v>
                </c:pt>
                <c:pt idx="2">
                  <c:v>Безвозмездные поступления                                                          93 354,2 тыс.руб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59084</c:v>
                </c:pt>
                <c:pt idx="1">
                  <c:v>15373.6</c:v>
                </c:pt>
                <c:pt idx="2">
                  <c:v>93354.2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F2-4B40-A3E3-83D575260E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b="1" i="0" baseline="0"/>
          </a:pPr>
          <a:endParaRPr lang="ru-RU"/>
        </a:p>
      </c:txPr>
    </c:legend>
    <c:plotVisOnly val="1"/>
    <c:dispBlanksAs val="zero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  <a:effectLst>
      <a:outerShdw blurRad="50800" dist="50800" dir="5400000" algn="ctr" rotWithShape="0">
        <a:schemeClr val="bg1"/>
      </a:outerShdw>
    </a:effectLst>
  </c:spPr>
  <c:txPr>
    <a:bodyPr/>
    <a:lstStyle/>
    <a:p>
      <a:pPr>
        <a:defRPr sz="1400" baseline="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 бюджета МО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«Подпорожское городское поселение» на 2021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(тыс. руб.)</a:t>
            </a:r>
          </a:p>
        </c:rich>
      </c:tx>
      <c:layout>
        <c:manualLayout>
          <c:xMode val="edge"/>
          <c:yMode val="edge"/>
          <c:x val="0.10583835247026618"/>
          <c:y val="3.888888888888889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744426066342287E-2"/>
          <c:y val="0.17472995042286382"/>
          <c:w val="0.61126240015533673"/>
          <c:h val="0.751474829076529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explosion val="25"/>
          <c:dPt>
            <c:idx val="0"/>
            <c:bubble3D val="0"/>
            <c:spPr>
              <a:solidFill>
                <a:srgbClr val="92D050"/>
              </a:solidFill>
              <a:ln>
                <a:solidFill>
                  <a:srgbClr val="FFC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96F-4848-BF03-F8CBAB001D5F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6F-4848-BF03-F8CBAB001D5F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rgbClr val="FFC000"/>
                </a:solidFill>
              </a:ln>
            </c:spPr>
          </c:dPt>
          <c:dPt>
            <c:idx val="4"/>
            <c:bubble3D val="0"/>
            <c:spPr>
              <a:solidFill>
                <a:srgbClr val="FFFF00"/>
              </a:solidFill>
              <a:ln>
                <a:solidFill>
                  <a:srgbClr val="FFC000"/>
                </a:solidFill>
              </a:ln>
            </c:spPr>
          </c:dPt>
          <c:dPt>
            <c:idx val="6"/>
            <c:bubble3D val="0"/>
            <c:spPr>
              <a:solidFill>
                <a:srgbClr val="00B050"/>
              </a:solidFill>
              <a:ln>
                <a:solidFill>
                  <a:srgbClr val="FFC000"/>
                </a:solidFill>
              </a:ln>
            </c:spPr>
          </c:dPt>
          <c:dPt>
            <c:idx val="7"/>
            <c:bubble3D val="0"/>
            <c:spPr>
              <a:solidFill>
                <a:srgbClr val="00B0F0"/>
              </a:solidFill>
              <a:ln>
                <a:solidFill>
                  <a:srgbClr val="C00000"/>
                </a:solidFill>
              </a:ln>
            </c:spPr>
          </c:dPt>
          <c:dLbls>
            <c:dLbl>
              <c:idx val="0"/>
              <c:layout>
                <c:manualLayout>
                  <c:x val="-0.14062131678090789"/>
                  <c:y val="-0.142778506853310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8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Доходы от использования имущества</c:v>
                </c:pt>
                <c:pt idx="5">
                  <c:v>Доходы от оказания платных услуг и компенсации затрат государства</c:v>
                </c:pt>
                <c:pt idx="6">
                  <c:v>Доходы от продажи материальных и нематериальных активов</c:v>
                </c:pt>
                <c:pt idx="7">
                  <c:v>Штрафы, санкции, возмещение ущерба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8"/>
                <c:pt idx="0">
                  <c:v>40244.800000000003</c:v>
                </c:pt>
                <c:pt idx="1">
                  <c:v>5039.2</c:v>
                </c:pt>
                <c:pt idx="2">
                  <c:v>1600</c:v>
                </c:pt>
                <c:pt idx="3">
                  <c:v>12200</c:v>
                </c:pt>
                <c:pt idx="4">
                  <c:v>12857</c:v>
                </c:pt>
                <c:pt idx="5">
                  <c:v>91.9</c:v>
                </c:pt>
                <c:pt idx="6">
                  <c:v>2324.6999999999998</c:v>
                </c:pt>
                <c:pt idx="7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96F-4848-BF03-F8CBAB001D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ln>
          <a:solidFill>
            <a:srgbClr val="C00000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 b="1" baseline="0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600" b="1"/>
            </a:pPr>
            <a:endParaRPr lang="ru-RU"/>
          </a:p>
        </c:txPr>
      </c:legendEntry>
      <c:layout>
        <c:manualLayout>
          <c:xMode val="edge"/>
          <c:yMode val="edge"/>
          <c:x val="0.68174377612036208"/>
          <c:y val="0.16496456692913386"/>
          <c:w val="0.31129408323299446"/>
          <c:h val="0.77762802566345879"/>
        </c:manualLayout>
      </c:layout>
      <c:overlay val="1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77777777777779E-2"/>
          <c:y val="6.7344783861467708E-2"/>
          <c:w val="0.87033913311334388"/>
          <c:h val="0.666217549052360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 (оценка)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9530330334761603E-2"/>
                  <c:y val="2.41209206442594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7FC-4233-B7DC-61B1A053903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6353495915314482E-2"/>
                  <c:y val="-4.10055650952424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7FC-4233-B7DC-61B1A0539038}"/>
                </c:ext>
                <c:ext xmlns:c15="http://schemas.microsoft.com/office/drawing/2012/chart" uri="{CE6537A1-D6FC-4f65-9D91-7224C49458BB}">
                  <c15:layout>
                    <c:manualLayout>
                      <c:w val="0.11776372459867893"/>
                      <c:h val="0.14707740859263166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3.2209898791287182E-2"/>
                  <c:y val="-2.4120920644260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7FC-4233-B7DC-61B1A053903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3.1357196837538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7FC-4233-B7DC-61B1A053903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Субсидии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74385.600000000006</c:v>
                </c:pt>
                <c:pt idx="1">
                  <c:v>226033.3</c:v>
                </c:pt>
                <c:pt idx="2">
                  <c:v>4079.2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7FC-4233-B7DC-61B1A053903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 (прогноз)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0745812482592345E-2"/>
                  <c:y val="-5.5478117481798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7FC-4233-B7DC-61B1A053903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0994416643456488E-2"/>
                  <c:y val="-5.0653933352946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7FC-4233-B7DC-61B1A053903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0980647315211559"/>
                  <c:y val="2.6533012708686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7FC-4233-B7DC-61B1A053903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4668401743438598E-2"/>
                  <c:y val="-2.4120920644260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F7FC-4233-B7DC-61B1A053903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Субсидии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71994.7</c:v>
                </c:pt>
                <c:pt idx="1">
                  <c:v>17295.2</c:v>
                </c:pt>
                <c:pt idx="2">
                  <c:v>4064.3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F7FC-4233-B7DC-61B1A05390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4017664"/>
        <c:axId val="84736768"/>
        <c:axId val="0"/>
      </c:bar3DChart>
      <c:catAx>
        <c:axId val="84017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 baseline="0"/>
            </a:pPr>
            <a:endParaRPr lang="ru-RU"/>
          </a:p>
        </c:txPr>
        <c:crossAx val="84736768"/>
        <c:crosses val="autoZero"/>
        <c:auto val="1"/>
        <c:lblAlgn val="ctr"/>
        <c:lblOffset val="100"/>
        <c:noMultiLvlLbl val="0"/>
      </c:catAx>
      <c:valAx>
        <c:axId val="84736768"/>
        <c:scaling>
          <c:orientation val="minMax"/>
        </c:scaling>
        <c:delete val="1"/>
        <c:axPos val="l"/>
        <c:majorGridlines/>
        <c:numFmt formatCode="#,##0.0" sourceLinked="1"/>
        <c:majorTickMark val="out"/>
        <c:minorTickMark val="none"/>
        <c:tickLblPos val="none"/>
        <c:crossAx val="84017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6143951677396438"/>
          <c:w val="0.93987315249572656"/>
          <c:h val="0.738560483226035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по
разделам (тыс. рублей.)</c:v>
                </c:pt>
              </c:strCache>
            </c:strRef>
          </c:tx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  <a:ln w="12700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5D1-4E99-8005-DC6DE94719E9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</c:spPr>
          </c:dPt>
          <c:dPt>
            <c:idx val="9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2.3750501152045963E-2"/>
                  <c:y val="-1.308738451449988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р. 0100 Общегосударственные вопросы </a:t>
                    </a:r>
                    <a:endParaRPr lang="ru-RU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r>
                      <a: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</a:t>
                    </a:r>
                    <a:r>
                      <a:rPr lang="ru-RU" sz="1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879,1 тыс. руб.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674723276361106"/>
                  <c:y val="4.3073522830021957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р. 0300 Национальная безопасность и правоохранительная деятельность </a:t>
                    </a:r>
                    <a:endParaRPr lang="ru-RU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r>
                      <a: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300,0 тыс. руб.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0846669210667416E-2"/>
                  <c:y val="4.1694612140025296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р. 0400 Национальная экономика </a:t>
                    </a:r>
                  </a:p>
                  <a:p>
                    <a:r>
                      <a: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54</a:t>
                    </a:r>
                    <a:r>
                      <a:rPr lang="ru-RU" sz="1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048,3 тыс. руб.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2789810793969751E-2"/>
                  <c:y val="-7.7977848151137034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р. 0500 Жилищно-коммунальное  хозяйство </a:t>
                    </a:r>
                    <a:endParaRPr lang="ru-RU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r>
                      <a: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66</a:t>
                    </a:r>
                    <a:r>
                      <a:rPr lang="ru-RU" sz="1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306,0 тыс. руб.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3.8263327773979863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Р. 0700  </a:t>
                    </a:r>
                  </a:p>
                  <a:p>
                    <a:r>
                      <a: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Образование </a:t>
                    </a:r>
                  </a:p>
                  <a:p>
                    <a:r>
                      <a: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600,0 тыс. руб.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5"/>
              <c:layout>
                <c:manualLayout>
                  <c:x val="-1.1971135760743933E-3"/>
                  <c:y val="5.3852240343960512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р. 0800 Культура, кинематография </a:t>
                    </a:r>
                    <a:endParaRPr lang="ru-RU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r>
                      <a: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38</a:t>
                    </a:r>
                    <a:r>
                      <a:rPr lang="ru-RU" sz="1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134,3 тыс. руб.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7811714877684159"/>
                  <c:y val="-3.368064330635810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р.1000 Социальная  политика </a:t>
                    </a:r>
                    <a:endParaRPr lang="ru-RU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r>
                      <a: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744,1 тыс. руб.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7325151006613303E-2"/>
                  <c:y val="-0.14778748978168865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р.1100 Физическая  культура  и  спорт</a:t>
                    </a:r>
                  </a:p>
                  <a:p>
                    <a:r>
                      <a: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800,0 тыс. руб.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5D1-4E99-8005-DC6DE94719E9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.11677796669935221"/>
                  <c:y val="-0.11626886025243947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р. 1200 Средства массовой информации  </a:t>
                    </a:r>
                    <a:r>
                      <a: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750,0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13402182366210519"/>
                  <c:y val="5.071527790711549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р.1400 Межбюджетные  </a:t>
                    </a:r>
                    <a:r>
                      <a:rPr lang="ru-RU" sz="1200" smtClean="0"/>
                      <a:t>трансферты</a:t>
                    </a:r>
                    <a:r>
                      <a:rPr lang="ru-RU" sz="1200" baseline="0" smtClean="0"/>
                      <a:t> </a:t>
                    </a:r>
                  </a:p>
                  <a:p>
                    <a:r>
                      <a:rPr lang="ru-RU" sz="1200" baseline="0" smtClean="0"/>
                      <a:t>145 089,8</a:t>
                    </a:r>
                    <a:r>
                      <a:rPr lang="ru-RU" sz="1200" smtClean="0"/>
                      <a:t> 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numFmt formatCode="_-* #,##0.0\ &quot;₽&quot;_-;\-* #,##0.0\ &quot;₽&quot;_-;_-* &quot;-&quot;?\ &quot;₽&quot;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р. 0100 Общегосударственные вопросы</c:v>
                </c:pt>
                <c:pt idx="1">
                  <c:v>р. 0300 Национальная безопасность и правоохранительная деятельность</c:v>
                </c:pt>
                <c:pt idx="2">
                  <c:v>р. 0400 Национальная экономика</c:v>
                </c:pt>
                <c:pt idx="3">
                  <c:v>р. 0500 Жилищно-коммунальное  хозяйство</c:v>
                </c:pt>
                <c:pt idx="4">
                  <c:v>р.0700 Образование</c:v>
                </c:pt>
                <c:pt idx="5">
                  <c:v>р. 0800 Культура, кинематография</c:v>
                </c:pt>
                <c:pt idx="6">
                  <c:v>р.1000 Социальная  политика</c:v>
                </c:pt>
                <c:pt idx="7">
                  <c:v>р.1100 Физическая  культура  и  спорт</c:v>
                </c:pt>
              </c:strCache>
            </c:strRef>
          </c:cat>
          <c:val>
            <c:numRef>
              <c:f>Лист1!$B$2:$B$9</c:f>
              <c:numCache>
                <c:formatCode>0.00;[Red]0.00</c:formatCode>
                <c:ptCount val="8"/>
                <c:pt idx="0">
                  <c:v>6879.1</c:v>
                </c:pt>
                <c:pt idx="1">
                  <c:v>300</c:v>
                </c:pt>
                <c:pt idx="2">
                  <c:v>54048.3</c:v>
                </c:pt>
                <c:pt idx="3">
                  <c:v>66306</c:v>
                </c:pt>
                <c:pt idx="4">
                  <c:v>600</c:v>
                </c:pt>
                <c:pt idx="5">
                  <c:v>38134.300000000003</c:v>
                </c:pt>
                <c:pt idx="6">
                  <c:v>744.1</c:v>
                </c:pt>
                <c:pt idx="7">
                  <c:v>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15D1-4E99-8005-DC6DE94719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р. 0100 Общегосударственные вопросы</c:v>
                </c:pt>
                <c:pt idx="1">
                  <c:v>р. 0300 Национальная безопасность и правоохранительная деятельность</c:v>
                </c:pt>
                <c:pt idx="2">
                  <c:v>р. 0400 Национальная экономика</c:v>
                </c:pt>
                <c:pt idx="3">
                  <c:v>р. 0500 Жилищно-коммунальное  хозяйство</c:v>
                </c:pt>
                <c:pt idx="4">
                  <c:v>р.0700 Образование</c:v>
                </c:pt>
                <c:pt idx="5">
                  <c:v>р. 0800 Культура, кинематография</c:v>
                </c:pt>
                <c:pt idx="6">
                  <c:v>р.1000 Социальная  политика</c:v>
                </c:pt>
                <c:pt idx="7">
                  <c:v>р.1100 Физическая  культура  и  спорт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15D1-4E99-8005-DC6DE94719E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р. 0100 Общегосударственные вопросы</c:v>
                </c:pt>
                <c:pt idx="1">
                  <c:v>р. 0300 Национальная безопасность и правоохранительная деятельность</c:v>
                </c:pt>
                <c:pt idx="2">
                  <c:v>р. 0400 Национальная экономика</c:v>
                </c:pt>
                <c:pt idx="3">
                  <c:v>р. 0500 Жилищно-коммунальное  хозяйство</c:v>
                </c:pt>
                <c:pt idx="4">
                  <c:v>р.0700 Образование</c:v>
                </c:pt>
                <c:pt idx="5">
                  <c:v>р. 0800 Культура, кинематография</c:v>
                </c:pt>
                <c:pt idx="6">
                  <c:v>р.1000 Социальная  политика</c:v>
                </c:pt>
                <c:pt idx="7">
                  <c:v>р.1100 Физическая  культура  и  спорт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15D1-4E99-8005-DC6DE94719E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р. 0100 Общегосударственные вопросы</c:v>
                </c:pt>
                <c:pt idx="1">
                  <c:v>р. 0300 Национальная безопасность и правоохранительная деятельность</c:v>
                </c:pt>
                <c:pt idx="2">
                  <c:v>р. 0400 Национальная экономика</c:v>
                </c:pt>
                <c:pt idx="3">
                  <c:v>р. 0500 Жилищно-коммунальное  хозяйство</c:v>
                </c:pt>
                <c:pt idx="4">
                  <c:v>р.0700 Образование</c:v>
                </c:pt>
                <c:pt idx="5">
                  <c:v>р. 0800 Культура, кинематография</c:v>
                </c:pt>
                <c:pt idx="6">
                  <c:v>р.1000 Социальная  политика</c:v>
                </c:pt>
                <c:pt idx="7">
                  <c:v>р.1100 Физическая  культура  и  спорт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15D1-4E99-8005-DC6DE94719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0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в </a:t>
            </a:r>
            <a:r>
              <a:rPr lang="ru-RU" sz="20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году</a:t>
            </a:r>
            <a:endParaRPr lang="ru-RU" sz="2000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20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 sz="2000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0248246682790509"/>
          <c:y val="3.750007179080733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20342986787668491"/>
          <c:w val="0.63576091183046568"/>
          <c:h val="0.5818828684550024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1767465518107419"/>
                  <c:y val="4.97076023391813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Жилищно-коммунальное хозяйство</c:v>
                </c:pt>
                <c:pt idx="1">
                  <c:v>Национальная экономика</c:v>
                </c:pt>
                <c:pt idx="2">
                  <c:v>Культура, физическая культура и спорт</c:v>
                </c:pt>
                <c:pt idx="3">
                  <c:v>Другие отрасли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0.39500000000000002</c:v>
                </c:pt>
                <c:pt idx="1">
                  <c:v>0.32200000000000001</c:v>
                </c:pt>
                <c:pt idx="2">
                  <c:v>0.23200000000000001</c:v>
                </c:pt>
                <c:pt idx="3">
                  <c:v>5.0999999999999997E-2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B04-49C7-8815-34F5CAF073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4">
          <a:noFill/>
        </a:ln>
      </c:spPr>
    </c:plotArea>
    <c:legend>
      <c:legendPos val="r"/>
      <c:layout>
        <c:manualLayout>
          <c:xMode val="edge"/>
          <c:yMode val="edge"/>
          <c:x val="0.6119494150160274"/>
          <c:y val="0.18099346134364783"/>
          <c:w val="0.36030353844658303"/>
          <c:h val="0.73597642399963159"/>
        </c:manualLayout>
      </c:layout>
      <c:overlay val="0"/>
      <c:txPr>
        <a:bodyPr/>
        <a:lstStyle/>
        <a:p>
          <a:pPr>
            <a:defRPr sz="1400" b="1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5589168407811317"/>
          <c:y val="1.9440360322958245E-3"/>
          <c:w val="0.64410830225169335"/>
          <c:h val="0.9167882887878445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invertIfNegative val="0"/>
          <c:dLbls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 baseline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ОБСЛУЖИВАНИЕ ГОС. И МУНИЦИПАЛЬНОГО ДОЛГА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ОБРАЗОВАНИЕ</c:v>
                </c:pt>
                <c:pt idx="3">
                  <c:v>СОЦИАЛЬНАЯ ПОЛИТИКА</c:v>
                </c:pt>
                <c:pt idx="4">
                  <c:v>ФИЗИЧЕСКАЯ КУЛЬТУРА И СПОРТ</c:v>
                </c:pt>
                <c:pt idx="5">
                  <c:v>ОБЩЕГОСУДАРСТВЕННЫЕ ВОПРОСЫ</c:v>
                </c:pt>
                <c:pt idx="6">
                  <c:v>КУЛЬТУРА, КИНЕМАТОГРАФИЯ</c:v>
                </c:pt>
                <c:pt idx="7">
                  <c:v>НАЦИОНАЛЬНАЯ ЭКОНОМИКА</c:v>
                </c:pt>
                <c:pt idx="8">
                  <c:v>ЖИЛИЩНО-КОММУНАЛЬНОЕ ХОЗЯЙСТВО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642.9</c:v>
                </c:pt>
                <c:pt idx="1">
                  <c:v>300</c:v>
                </c:pt>
                <c:pt idx="2">
                  <c:v>600</c:v>
                </c:pt>
                <c:pt idx="3">
                  <c:v>734.3</c:v>
                </c:pt>
                <c:pt idx="4">
                  <c:v>1361.3</c:v>
                </c:pt>
                <c:pt idx="5">
                  <c:v>6964.7</c:v>
                </c:pt>
                <c:pt idx="6">
                  <c:v>37567</c:v>
                </c:pt>
                <c:pt idx="7">
                  <c:v>52081.599999999999</c:v>
                </c:pt>
                <c:pt idx="8">
                  <c:v>72503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BA7-47F3-A883-8BB4245D3AD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2021год</c:v>
                </c:pt>
              </c:strCache>
            </c:strRef>
          </c:tx>
          <c:invertIfNegative val="0"/>
          <c:dLbls>
            <c:dLbl>
              <c:idx val="10"/>
              <c:layout>
                <c:manualLayout>
                  <c:x val="-1.1378664019410029E-2"/>
                  <c:y val="-2.296612053892670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 baseline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ОБСЛУЖИВАНИЕ ГОС. И МУНИЦИПАЛЬНОГО ДОЛГА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ОБРАЗОВАНИЕ</c:v>
                </c:pt>
                <c:pt idx="3">
                  <c:v>СОЦИАЛЬНАЯ ПОЛИТИКА</c:v>
                </c:pt>
                <c:pt idx="4">
                  <c:v>ФИЗИЧЕСКАЯ КУЛЬТУРА И СПОРТ</c:v>
                </c:pt>
                <c:pt idx="5">
                  <c:v>ОБЩЕГОСУДАРСТВЕННЫЕ ВОПРОСЫ</c:v>
                </c:pt>
                <c:pt idx="6">
                  <c:v>КУЛЬТУРА, КИНЕМАТОГРАФИЯ</c:v>
                </c:pt>
                <c:pt idx="7">
                  <c:v>НАЦИОНАЛЬНАЯ ЭКОНОМИКА</c:v>
                </c:pt>
                <c:pt idx="8">
                  <c:v>ЖИЛИЩНО-КОММУНАЛЬНОЕ ХОЗЯЙСТВО</c:v>
                </c:pt>
              </c:strCache>
            </c:strRef>
          </c:cat>
          <c:val>
            <c:numRef>
              <c:f>Лист1!$C$2:$C$10</c:f>
              <c:numCache>
                <c:formatCode>#,##0.0</c:formatCode>
                <c:ptCount val="9"/>
                <c:pt idx="0">
                  <c:v>0</c:v>
                </c:pt>
                <c:pt idx="1">
                  <c:v>300</c:v>
                </c:pt>
                <c:pt idx="2">
                  <c:v>600</c:v>
                </c:pt>
                <c:pt idx="3">
                  <c:v>744.1</c:v>
                </c:pt>
                <c:pt idx="4">
                  <c:v>800</c:v>
                </c:pt>
                <c:pt idx="5">
                  <c:v>6879.1</c:v>
                </c:pt>
                <c:pt idx="6">
                  <c:v>38134.300000000003</c:v>
                </c:pt>
                <c:pt idx="7">
                  <c:v>54048.3</c:v>
                </c:pt>
                <c:pt idx="8">
                  <c:v>66306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623-49FF-93EF-FA5B8B61C0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642048"/>
        <c:axId val="105236160"/>
      </c:barChart>
      <c:catAx>
        <c:axId val="104642048"/>
        <c:scaling>
          <c:orientation val="minMax"/>
        </c:scaling>
        <c:delete val="0"/>
        <c:axPos val="l"/>
        <c:numFmt formatCode="@" sourceLinked="1"/>
        <c:majorTickMark val="out"/>
        <c:minorTickMark val="none"/>
        <c:tickLblPos val="nextTo"/>
        <c:txPr>
          <a:bodyPr/>
          <a:lstStyle/>
          <a:p>
            <a:pPr>
              <a:defRPr sz="9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5236160"/>
        <c:crosses val="autoZero"/>
        <c:auto val="1"/>
        <c:lblAlgn val="ctr"/>
        <c:lblOffset val="100"/>
        <c:noMultiLvlLbl val="0"/>
      </c:catAx>
      <c:valAx>
        <c:axId val="105236160"/>
        <c:scaling>
          <c:orientation val="minMax"/>
        </c:scaling>
        <c:delete val="1"/>
        <c:axPos val="b"/>
        <c:majorGridlines/>
        <c:numFmt formatCode="#,##0.0" sourceLinked="1"/>
        <c:majorTickMark val="out"/>
        <c:minorTickMark val="none"/>
        <c:tickLblPos val="none"/>
        <c:crossAx val="104642048"/>
        <c:crosses val="autoZero"/>
        <c:crossBetween val="between"/>
      </c:valAx>
      <c:spPr>
        <a:noFill/>
        <a:ln w="25404">
          <a:noFill/>
        </a:ln>
      </c:spPr>
    </c:plotArea>
    <c:legend>
      <c:legendPos val="r"/>
      <c:layout>
        <c:manualLayout>
          <c:xMode val="edge"/>
          <c:yMode val="edge"/>
          <c:x val="0.63797511193453826"/>
          <c:y val="0.69109638698198139"/>
          <c:w val="0.22190090625464268"/>
          <c:h val="9.6170816485777147E-2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 baseline="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«Жилищно-коммунальное хозяйство»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расходы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66 306,0 </a:t>
            </a:r>
            <a:r>
              <a:rPr lang="ru-RU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c:rich>
      </c:tx>
      <c:layout>
        <c:manualLayout>
          <c:xMode val="edge"/>
          <c:yMode val="edge"/>
          <c:x val="0.23105715952172645"/>
          <c:y val="2.1389390828464999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4157310197336445E-2"/>
          <c:y val="0.14597972925746985"/>
          <c:w val="0.59520000972100706"/>
          <c:h val="0.8249665727610655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«Жилищно-куоммунальное хозяйство» 66 306,0 тыс. руб.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17</a:t>
                    </a:r>
                    <a:r>
                      <a:rPr lang="ru-RU" baseline="0" dirty="0" smtClean="0"/>
                      <a:t> 909,1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E71-43B9-AF24-CD2A53BDE48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37</a:t>
                    </a:r>
                    <a:r>
                      <a:rPr lang="ru-RU" baseline="0" dirty="0" smtClean="0"/>
                      <a:t> 761,9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E71-43B9-AF24-CD2A53BDE48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9174443472343734E-2"/>
                  <c:y val="-6.969236161274659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</a:t>
                    </a:r>
                    <a:r>
                      <a:rPr lang="ru-RU" baseline="0" dirty="0" smtClean="0"/>
                      <a:t> 635,0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E71-43B9-AF24-CD2A53BDE48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580,0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E71-43B9-AF24-CD2A53BDE48E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</a:t>
                    </a:r>
                    <a:r>
                      <a:rPr lang="ru-RU" baseline="0" dirty="0" smtClean="0"/>
                      <a:t> 959,2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E71-43B9-AF24-CD2A53BDE48E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6.6427408379508113E-2"/>
                  <c:y val="0.1028945908925321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57 </a:t>
                    </a:r>
                    <a:r>
                      <a:rPr lang="en-US" dirty="0" smtClean="0"/>
                      <a:t>495</a:t>
                    </a:r>
                    <a:r>
                      <a:rPr lang="ru-RU" dirty="0" smtClean="0"/>
                      <a:t>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17909.099999999999</c:v>
                </c:pt>
                <c:pt idx="1">
                  <c:v>10635</c:v>
                </c:pt>
                <c:pt idx="2">
                  <c:v>37761.9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E71-43B9-AF24-CD2A53BDE4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055324681637014"/>
          <c:y val="0.23066066438816321"/>
          <c:w val="0.3794467531836298"/>
          <c:h val="0.76933933561183676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Транспорт</c:v>
                </c:pt>
                <c:pt idx="1">
                  <c:v>Дорожное хозяйство (дорожные фонды)</c:v>
                </c:pt>
                <c:pt idx="2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9700</c:v>
                </c:pt>
                <c:pt idx="1">
                  <c:v>36898.300000000003</c:v>
                </c:pt>
                <c:pt idx="2">
                  <c:v>7450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338368"/>
        <c:axId val="41590784"/>
      </c:barChart>
      <c:catAx>
        <c:axId val="105338368"/>
        <c:scaling>
          <c:orientation val="minMax"/>
        </c:scaling>
        <c:delete val="0"/>
        <c:axPos val="b"/>
        <c:majorTickMark val="out"/>
        <c:minorTickMark val="none"/>
        <c:tickLblPos val="nextTo"/>
        <c:crossAx val="41590784"/>
        <c:crosses val="autoZero"/>
        <c:auto val="1"/>
        <c:lblAlgn val="ctr"/>
        <c:lblOffset val="100"/>
        <c:noMultiLvlLbl val="0"/>
      </c:catAx>
      <c:valAx>
        <c:axId val="4159078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1053383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0B437B-FB65-4C4D-A938-A68E6766613B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5473C6-B212-450E-B84E-7E5EF418E69F}">
      <dgm:prSet phldrT="[Текст]" custT="1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320398-98E0-4A2D-A084-128D1829A274}" type="parTrans" cxnId="{143E724D-AED3-4688-80AA-48E599826A29}">
      <dgm:prSet/>
      <dgm:spPr/>
      <dgm:t>
        <a:bodyPr/>
        <a:lstStyle/>
        <a:p>
          <a:endParaRPr lang="ru-RU"/>
        </a:p>
      </dgm:t>
    </dgm:pt>
    <dgm:pt modelId="{65A233B0-5929-4C31-BD16-C696D69AFCB1}" type="sibTrans" cxnId="{143E724D-AED3-4688-80AA-48E599826A29}">
      <dgm:prSet/>
      <dgm:spPr/>
      <dgm:t>
        <a:bodyPr/>
        <a:lstStyle/>
        <a:p>
          <a:endParaRPr lang="ru-RU"/>
        </a:p>
      </dgm:t>
    </dgm:pt>
    <dgm:pt modelId="{490DAB27-0C1B-4257-86E5-58AD35D8EFBB}" type="pres">
      <dgm:prSet presAssocID="{D70B437B-FB65-4C4D-A938-A68E6766613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1117D8-8664-49F3-BE1F-CBD812547B0F}" type="pres">
      <dgm:prSet presAssocID="{445473C6-B212-450E-B84E-7E5EF418E69F}" presName="node" presStyleLbl="node1" presStyleIdx="0" presStyleCnt="1" custFlipVert="0" custFlipHor="0" custScaleX="6091" custScaleY="1929" custLinFactX="100000" custLinFactY="100000" custLinFactNeighborX="131086" custLinFactNeighborY="167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07142E-980C-417E-9049-16786E483B2F}" type="presOf" srcId="{445473C6-B212-450E-B84E-7E5EF418E69F}" destId="{BB1117D8-8664-49F3-BE1F-CBD812547B0F}" srcOrd="0" destOrd="0" presId="urn:microsoft.com/office/officeart/2005/8/layout/default#1"/>
    <dgm:cxn modelId="{143E724D-AED3-4688-80AA-48E599826A29}" srcId="{D70B437B-FB65-4C4D-A938-A68E6766613B}" destId="{445473C6-B212-450E-B84E-7E5EF418E69F}" srcOrd="0" destOrd="0" parTransId="{D7320398-98E0-4A2D-A084-128D1829A274}" sibTransId="{65A233B0-5929-4C31-BD16-C696D69AFCB1}"/>
    <dgm:cxn modelId="{793B8425-88D2-4AB2-A2E2-C0F2D6F00410}" type="presOf" srcId="{D70B437B-FB65-4C4D-A938-A68E6766613B}" destId="{490DAB27-0C1B-4257-86E5-58AD35D8EFBB}" srcOrd="0" destOrd="0" presId="urn:microsoft.com/office/officeart/2005/8/layout/default#1"/>
    <dgm:cxn modelId="{9309124A-F43E-4286-9FF6-C41F3611C263}" type="presParOf" srcId="{490DAB27-0C1B-4257-86E5-58AD35D8EFBB}" destId="{BB1117D8-8664-49F3-BE1F-CBD812547B0F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1117D8-8664-49F3-BE1F-CBD812547B0F}">
      <dsp:nvSpPr>
        <dsp:cNvPr id="0" name=""/>
        <dsp:cNvSpPr/>
      </dsp:nvSpPr>
      <dsp:spPr>
        <a:xfrm>
          <a:off x="3406560" y="767063"/>
          <a:ext cx="220951" cy="41984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06560" y="767063"/>
        <a:ext cx="220951" cy="419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0.00348</cdr:x>
      <cdr:y>0.00741</cdr:y>
    </cdr:from>
    <cdr:to>
      <cdr:x>0.08319</cdr:x>
      <cdr:y>0.1535</cdr:y>
    </cdr:to>
    <cdr:pic>
      <cdr:nvPicPr>
        <cdr:cNvPr id="3" name="Picture 2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31724" y="50800"/>
          <a:ext cx="727050" cy="100193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1ADF6-75D1-4956-B5DC-7F26399E6DBC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EA46A-EC0A-4014-89FD-29AF4A3FD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762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50C3B-FFE5-45A0-8871-F26A36DE2DD6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31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2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2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63205-7E5D-4D93-9F17-1613FE2A2C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748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5610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761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971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973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378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405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458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512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BEB8C5-313E-426C-B718-C45608C0505A}" type="slidenum">
              <a:rPr lang="ru-RU" altLang="ru-RU" smtClean="0">
                <a:latin typeface="Calibri" panose="020F0502020204030204" pitchFamily="34" charset="0"/>
              </a:rPr>
              <a:pPr/>
              <a:t>14</a:t>
            </a:fld>
            <a:endParaRPr lang="ru-RU" altLang="ru-RU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984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100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059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17.11.2020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51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17.11.2020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07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17.11.2020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859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17.11.2020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83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17.11.2020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3369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17.11.2020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40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17.11.2020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40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17.11.2020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164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17.11.2020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78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17.11.2020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64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17.11.2020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662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C9641-60C4-4AD4-A410-3BC49E86F588}" type="datetimeFigureOut">
              <a:rPr lang="ru-RU" smtClean="0"/>
              <a:pPr/>
              <a:t>17.11.2020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647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image" Target="../media/image7.png"/><Relationship Id="rId18" Type="http://schemas.openxmlformats.org/officeDocument/2006/relationships/image" Target="../media/image2.png"/><Relationship Id="rId3" Type="http://schemas.openxmlformats.org/officeDocument/2006/relationships/chart" Target="../charts/chart6.xml"/><Relationship Id="rId7" Type="http://schemas.openxmlformats.org/officeDocument/2006/relationships/diagramQuickStyle" Target="../diagrams/quickStyle1.xml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5.png"/><Relationship Id="rId5" Type="http://schemas.openxmlformats.org/officeDocument/2006/relationships/diagramData" Target="../diagrams/data1.xml"/><Relationship Id="rId15" Type="http://schemas.openxmlformats.org/officeDocument/2006/relationships/image" Target="../media/image9.png"/><Relationship Id="rId10" Type="http://schemas.openxmlformats.org/officeDocument/2006/relationships/chart" Target="../charts/chart7.xml"/><Relationship Id="rId4" Type="http://schemas.openxmlformats.org/officeDocument/2006/relationships/image" Target="../media/image4.png"/><Relationship Id="rId9" Type="http://schemas.microsoft.com/office/2007/relationships/diagramDrawing" Target="../diagrams/drawing1.xml"/><Relationship Id="rId1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проекту бюджета </a:t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«Подпорожское городское поселение Подпорожского муниципального района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Ленинградской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области»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20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 и плановый период 20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20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76" y="0"/>
            <a:ext cx="918668" cy="1266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509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897510" cy="1512168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расходов 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производиться в очередном финансовом году за счет средств соответствующих бюджетов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детализируются расходы?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2348880"/>
            <a:ext cx="2890664" cy="1152128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 расходы</a:t>
            </a:r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3563888" y="2492896"/>
            <a:ext cx="1728192" cy="93610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9</a:t>
            </a:r>
            <a:r>
              <a:rPr lang="ru-RU" sz="1400" dirty="0" smtClean="0"/>
              <a:t> </a:t>
            </a:r>
            <a:r>
              <a:rPr lang="ru-RU" sz="1400" dirty="0"/>
              <a:t>программ</a:t>
            </a:r>
          </a:p>
        </p:txBody>
      </p:sp>
      <p:sp>
        <p:nvSpPr>
          <p:cNvPr id="10" name="Вертикальный свиток 9"/>
          <p:cNvSpPr/>
          <p:nvPr/>
        </p:nvSpPr>
        <p:spPr>
          <a:xfrm>
            <a:off x="5580112" y="2348880"/>
            <a:ext cx="2928958" cy="1080120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</a:t>
            </a:r>
          </a:p>
          <a:p>
            <a:pPr marL="342900" indent="-34290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4348" y="3903345"/>
            <a:ext cx="2357454" cy="6777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</a:t>
            </a:r>
            <a:r>
              <a:rPr lang="ru-RU" dirty="0">
                <a:solidFill>
                  <a:schemeClr val="tx1"/>
                </a:solidFill>
              </a:rPr>
              <a:t> средств</a:t>
            </a:r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5796136" y="3717032"/>
            <a:ext cx="2808312" cy="864094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Функциональная структура</a:t>
            </a:r>
          </a:p>
        </p:txBody>
      </p:sp>
      <p:sp>
        <p:nvSpPr>
          <p:cNvPr id="16" name="Стрелка влево 15"/>
          <p:cNvSpPr/>
          <p:nvPr/>
        </p:nvSpPr>
        <p:spPr>
          <a:xfrm>
            <a:off x="3563888" y="3903345"/>
            <a:ext cx="1584176" cy="6777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9</a:t>
            </a:r>
            <a:r>
              <a:rPr lang="ru-RU" dirty="0" smtClean="0"/>
              <a:t> </a:t>
            </a:r>
            <a:r>
              <a:rPr lang="ru-RU" dirty="0"/>
              <a:t>разделов</a:t>
            </a:r>
          </a:p>
        </p:txBody>
      </p:sp>
      <p:sp>
        <p:nvSpPr>
          <p:cNvPr id="17" name="Горизонтальный свиток 16"/>
          <p:cNvSpPr/>
          <p:nvPr/>
        </p:nvSpPr>
        <p:spPr>
          <a:xfrm>
            <a:off x="714348" y="4941168"/>
            <a:ext cx="2561508" cy="1224136"/>
          </a:xfrm>
          <a:prstGeom prst="horizontalScrol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Ведомственная структура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3563888" y="5118186"/>
            <a:ext cx="1587173" cy="7590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  <a:r>
              <a:rPr lang="ru-RU" dirty="0" smtClean="0"/>
              <a:t> ГРБС</a:t>
            </a:r>
            <a:endParaRPr lang="ru-RU" dirty="0"/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5796136" y="5118186"/>
            <a:ext cx="2808312" cy="99219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</a:t>
            </a:r>
            <a:r>
              <a:rPr lang="ru-RU" dirty="0" smtClean="0"/>
              <a:t> распорядитель </a:t>
            </a:r>
            <a:r>
              <a:rPr lang="ru-RU" dirty="0"/>
              <a:t>бюджетных средств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76" y="0"/>
            <a:ext cx="733424" cy="101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82112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3"/>
            <a:ext cx="7632848" cy="648072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в программном формате: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771704"/>
              </p:ext>
            </p:extLst>
          </p:nvPr>
        </p:nvGraphicFramePr>
        <p:xfrm>
          <a:off x="179512" y="620688"/>
          <a:ext cx="8856984" cy="6055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3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700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84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233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366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943632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Утвержден-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ный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 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</a:t>
                      </a: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 в расходах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</a:t>
                      </a: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 в расходах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0697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доступным и комфортным жильем граждан на территории Подпорожского городского поселения»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9 279,1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6910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</a:t>
                      </a:r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автомобильных дорог и организация транспортного обслуживания населения в границах МО «Подпорожское городское поселение»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40 433,3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23,4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44 053,5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26,3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3599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</a:t>
                      </a:r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частей территории и благоустройство МО «Подпорожское городское поселение»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38 113,5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40 456,7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8137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</a:t>
                      </a:r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«Управление муниципальной собственностью и земельными ресурсами МО «Подпорожское городское поселение»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4 739,0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3 888,0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691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</a:t>
                      </a:r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«Безопасность Подпорожского городского поселения»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8069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</a:t>
                      </a:r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устойчивого функционирования и развития коммунальной и инженерной инфраструктуры и повышение энергоэффективности Подпорожского городского поселения»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19 802,8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17 635,0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1691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 </a:t>
                      </a:r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молодежной политики, физической культуры и спорта в Подпорожском городском поселении на 2018-2022 годы»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1 961,3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67380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</a:t>
                      </a:r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«Культура в Подпорожском городском поселении на 2018-2022 годы»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37 567,0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38 134,3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9028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</a:t>
                      </a:r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«Стимулирование экономической активности в Подпорожском городском поселении»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3966">
                <a:tc gridSpan="2"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муниципальным программам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163 016,9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155 246,6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7793">
                <a:tc gridSpan="2"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бюджета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172 754,8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167 811,8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76" y="0"/>
            <a:ext cx="502651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9493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5" y="116632"/>
            <a:ext cx="7540699" cy="923728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муниципального образования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«Подпорожское городское поселение Подпорожского муниципального района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 на 2021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разрезе отраслей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194628"/>
              </p:ext>
            </p:extLst>
          </p:nvPr>
        </p:nvGraphicFramePr>
        <p:xfrm>
          <a:off x="179512" y="1268760"/>
          <a:ext cx="8833368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2760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885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8858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9277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 бюджет 2020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бюджета на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</a:t>
                      </a:r>
                    </a:p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роста, %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 жителя бюджет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(рублей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 жителя бюджет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(рублей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9819">
                <a:tc>
                  <a:txBody>
                    <a:bodyPr/>
                    <a:lstStyle/>
                    <a:p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 0100  Общегосударственные вопросы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6 964,8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6 879,1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1770">
                <a:tc>
                  <a:txBody>
                    <a:bodyPr/>
                    <a:lstStyle/>
                    <a:p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 0300 Национальная безопасность</a:t>
                      </a:r>
                      <a:r>
                        <a:rPr lang="ru-RU" sz="13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правоохранительная деятельность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069">
                <a:tc>
                  <a:txBody>
                    <a:bodyPr/>
                    <a:lstStyle/>
                    <a:p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 0400 Национальная экономика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52 081,6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54 048,3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103,8%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3 068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3 046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8069">
                <a:tc>
                  <a:txBody>
                    <a:bodyPr/>
                    <a:lstStyle/>
                    <a:p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 0500 Жилищно-Коммунальное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72 503,0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66 306,0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4 270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3 956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8069">
                <a:tc>
                  <a:txBody>
                    <a:bodyPr/>
                    <a:lstStyle/>
                    <a:p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 0700 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8069">
                <a:tc>
                  <a:txBody>
                    <a:bodyPr/>
                    <a:lstStyle/>
                    <a:p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 0800 Культура, кинематография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37 567,0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38 134,3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2 213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2 275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8069">
                <a:tc>
                  <a:txBody>
                    <a:bodyPr/>
                    <a:lstStyle/>
                    <a:p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 1000 Социальная политика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734,3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744,1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49819">
                <a:tc>
                  <a:txBody>
                    <a:bodyPr/>
                    <a:lstStyle/>
                    <a:p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 1100 Физическая культура и спорт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1 361,3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8069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Р.1300 Обслуживание государственного и муниципального долга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642,8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  <a:tr h="328069">
                <a:tc>
                  <a:txBody>
                    <a:bodyPr/>
                    <a:lstStyle/>
                    <a:p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3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бюджету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172 754,8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167 811,8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10 175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10 013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76" y="0"/>
            <a:ext cx="65940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90671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25544" cy="128701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муниципального образования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«Подпорожское городское поселение Подпорожского муниципального района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799488"/>
              </p:ext>
            </p:extLst>
          </p:nvPr>
        </p:nvGraphicFramePr>
        <p:xfrm>
          <a:off x="539552" y="1412776"/>
          <a:ext cx="8208912" cy="4958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76" y="0"/>
            <a:ext cx="918668" cy="1266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05107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6846348"/>
              </p:ext>
            </p:extLst>
          </p:nvPr>
        </p:nvGraphicFramePr>
        <p:xfrm>
          <a:off x="5220072" y="2060847"/>
          <a:ext cx="3957122" cy="4263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0"/>
            <a:ext cx="7620000" cy="990600"/>
          </a:xfrm>
        </p:spPr>
        <p:txBody>
          <a:bodyPr/>
          <a:lstStyle/>
          <a:p>
            <a:pPr algn="ctr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 структура расходов бюджета,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pic>
        <p:nvPicPr>
          <p:cNvPr id="2868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44" y="794936"/>
            <a:ext cx="1151482" cy="7365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3469113842"/>
              </p:ext>
            </p:extLst>
          </p:nvPr>
        </p:nvGraphicFramePr>
        <p:xfrm>
          <a:off x="5364088" y="5805264"/>
          <a:ext cx="3627512" cy="809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3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4995599"/>
              </p:ext>
            </p:extLst>
          </p:nvPr>
        </p:nvGraphicFramePr>
        <p:xfrm>
          <a:off x="1403648" y="908721"/>
          <a:ext cx="4176464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17" name="Рисунок 16" descr="http://o-gorodok.minsk.edu.by/ru/sm_full.aspx?guid=17193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40" y="4653136"/>
            <a:ext cx="1284762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1365" y="1700808"/>
            <a:ext cx="927292" cy="50405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80622" y="4195209"/>
            <a:ext cx="847117" cy="457927"/>
          </a:xfrm>
          <a:prstGeom prst="rect">
            <a:avLst/>
          </a:prstGeom>
        </p:spPr>
      </p:pic>
      <p:pic>
        <p:nvPicPr>
          <p:cNvPr id="15" name="Рисунок 14" descr="https://exitpro.com/wp-content/uploads/2015/08/quality-500950_1280.png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157192"/>
            <a:ext cx="1224136" cy="18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35" y="3501008"/>
            <a:ext cx="1065656" cy="50405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272514" y="2924944"/>
            <a:ext cx="1161043" cy="470696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93661" y="2398823"/>
            <a:ext cx="943348" cy="370690"/>
          </a:xfrm>
          <a:prstGeom prst="rect">
            <a:avLst/>
          </a:prstGeom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76" y="0"/>
            <a:ext cx="460441" cy="634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513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жилищно-коммунальное хозяйство и национальную экономику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875" y="476672"/>
            <a:ext cx="8173269" cy="72008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удельный вес в составе расходов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в 2021 году занимают расходы на  жилищно-коммунальное хозяйство ( 39,5%) и  национальную экономику (32,2%)</a:t>
            </a:r>
            <a:endParaRPr lang="ru-RU" sz="16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037975"/>
              </p:ext>
            </p:extLst>
          </p:nvPr>
        </p:nvGraphicFramePr>
        <p:xfrm>
          <a:off x="611559" y="1218340"/>
          <a:ext cx="8161700" cy="5595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04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6295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037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221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4378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 бюджет 2020 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2021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2022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2023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8538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 всего 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172 754,8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167 811,8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146 989,7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148 760,4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728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хозяйство,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72 503,0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66 306,0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65 280,2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73 170,0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91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 в общем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объеме расходов, %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126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22 812,0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17 909,1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17 918,1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22 883,0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650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11 476,6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10 635,0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14 331,6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15 317,0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38 214,4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37 761,9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33 030,5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34 970,0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4872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экономика, всего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52 081,6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54 048,3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50 174,7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42 908,4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399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 в общем объеме расходов, %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3998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66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66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32 932,4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36 898,3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31 017,7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30 351,4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546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экономики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9 749,2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7 450,0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10 457,0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2 857,0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76" y="0"/>
            <a:ext cx="486620" cy="670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39332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1147569"/>
              </p:ext>
            </p:extLst>
          </p:nvPr>
        </p:nvGraphicFramePr>
        <p:xfrm>
          <a:off x="755576" y="332656"/>
          <a:ext cx="8040412" cy="5721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76" y="0"/>
            <a:ext cx="65940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73058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ЭКОНОМИКА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0243742"/>
              </p:ext>
            </p:extLst>
          </p:nvPr>
        </p:nvGraphicFramePr>
        <p:xfrm>
          <a:off x="457200" y="692150"/>
          <a:ext cx="8229600" cy="5976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76" y="0"/>
            <a:ext cx="558628" cy="76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98808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8408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граждан" в доступной для широкого круга пользователей форме раскрывает информацию о проекте бюджета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Подпорожского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поселения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н на плановый период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20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годов. Разработчиком презентации "Бюджет для граждан" является комитет финансов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муниципального образования «Подпорожский муниципальный район Ленинградской области». </a:t>
            </a:r>
            <a:endParaRPr lang="ru-RU" sz="20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4005064"/>
            <a:ext cx="8496944" cy="2088232"/>
          </a:xfrm>
        </p:spPr>
        <p:txBody>
          <a:bodyPr>
            <a:noAutofit/>
          </a:bodyPr>
          <a:lstStyle/>
          <a:p>
            <a:pPr fontAlgn="b"/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информация:</a:t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финансов: </a:t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Акинфова Елена Владимировна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 Ленинградская область, г. </a:t>
            </a:r>
            <a:r>
              <a:rPr lang="ru-RU" sz="1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подпорожье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пр. </a:t>
            </a:r>
            <a:r>
              <a:rPr lang="ru-RU" sz="1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ленина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3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(факс)  8(813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65)21417 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21311)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почты:  </a:t>
            </a:r>
            <a:r>
              <a:rPr lang="en-US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podporogye@yandex.ru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работы</a:t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</a:t>
            </a:r>
            <a:r>
              <a:rPr lang="en-US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17-</a:t>
            </a:r>
            <a:r>
              <a:rPr lang="en-US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   пн,вт,ср,чт,пт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 с 12-00 до 13-00   Выходные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сб,вс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размещена на официальном сайте Волосовского муниципального района ЛЕНИНГРАДСКОЙ ОБЛАСТИ</a:t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2627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857364"/>
            <a:ext cx="807249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i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Благодарим </a:t>
            </a:r>
          </a:p>
          <a:p>
            <a:pPr algn="ctr"/>
            <a:r>
              <a:rPr lang="ru-RU" sz="6000" b="1" i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4040526053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3174"/>
            <a:ext cx="7597205" cy="1039562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Основные направления бюджетной </a:t>
            </a:r>
            <a:r>
              <a:rPr lang="ru-RU" sz="2400" b="1" dirty="0" smtClean="0"/>
              <a:t>политики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>Подпорожского городского поселения на 2021-20</a:t>
            </a:r>
            <a:r>
              <a:rPr lang="en-US" sz="2400" b="1" dirty="0" smtClean="0"/>
              <a:t>2</a:t>
            </a:r>
            <a:r>
              <a:rPr lang="ru-RU" sz="2400" b="1" dirty="0"/>
              <a:t>3</a:t>
            </a:r>
            <a:r>
              <a:rPr lang="ru-RU" sz="2400" b="1" dirty="0" smtClean="0"/>
              <a:t> </a:t>
            </a:r>
            <a:r>
              <a:rPr lang="ru-RU" sz="2400" b="1" dirty="0"/>
              <a:t>годы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5328591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Стратегическая </a:t>
            </a:r>
            <a:r>
              <a:rPr lang="ru-RU" sz="2400" dirty="0" err="1" smtClean="0"/>
              <a:t>приоритизация</a:t>
            </a:r>
            <a:r>
              <a:rPr lang="ru-RU" sz="2400" dirty="0" smtClean="0"/>
              <a:t> </a:t>
            </a:r>
            <a:r>
              <a:rPr lang="ru-RU" sz="2400" dirty="0"/>
              <a:t>расходов </a:t>
            </a:r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Создание условий для ограничения муниципального долга</a:t>
            </a:r>
            <a:endParaRPr lang="ru-RU" sz="2400" b="1" dirty="0">
              <a:solidFill>
                <a:schemeClr val="accent1"/>
              </a:solidFill>
            </a:endParaRP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Увеличение доходной базы бюджета Подпорожского городского поселения</a:t>
            </a:r>
            <a:endParaRPr lang="ru-RU" sz="2400" dirty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Повышение </a:t>
            </a:r>
            <a:r>
              <a:rPr lang="ru-RU" sz="2400" dirty="0"/>
              <a:t>эффективности </a:t>
            </a:r>
            <a:r>
              <a:rPr lang="ru-RU" sz="2400" dirty="0" smtClean="0"/>
              <a:t>управления бюджетными расходами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endParaRPr lang="ru-RU" sz="1800" dirty="0"/>
          </a:p>
          <a:p>
            <a:endParaRPr lang="ru-RU" sz="1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76" y="0"/>
            <a:ext cx="918668" cy="1266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2321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3874" y="363963"/>
            <a:ext cx="7889969" cy="1040027"/>
          </a:xfrm>
        </p:spPr>
        <p:txBody>
          <a:bodyPr>
            <a:noAutofit/>
          </a:bodyPr>
          <a:lstStyle/>
          <a:p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Основы составления проекта бюджета муниципального образования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«Подпорожское городское поселение Подпорожского муниципального района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Ленинградской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области»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на </a:t>
            </a:r>
            <a:br>
              <a:rPr lang="ru-RU" sz="25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год и  плановый период 20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и 20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годов:</a:t>
            </a:r>
            <a:endParaRPr lang="ru-RU" sz="25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199" y="1700808"/>
            <a:ext cx="8232749" cy="4896544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33CC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 fontScale="62500" lnSpcReduction="20000"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Статья 184 Бюджетного кодекса  Российской Федерации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Послания Президента Российской Федерации Федеральному Собранию Российской Федерации  от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января 2020 года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повышения эффективности бюджетных расходов в 2019-2024 годах (распоряжение Правительства Российской Федерации от 31 января 2019 года №117)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 Президента Российской Федерации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мая 2012 года №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597, от 07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мая 2018 года № 204, от 21 июля 2020 года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474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прогноза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 – экономического развития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Подпорожского городского поселения на 2021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-20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муниципального образования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«Подпорожское городское поселение Подпорожского муниципального района Ленинградской области»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2021-20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76" y="0"/>
            <a:ext cx="918668" cy="1266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48487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869560" cy="360040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</a:t>
            </a: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Подпорожского городского поселения</a:t>
            </a:r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915512"/>
              </p:ext>
            </p:extLst>
          </p:nvPr>
        </p:nvGraphicFramePr>
        <p:xfrm>
          <a:off x="251520" y="758157"/>
          <a:ext cx="8589643" cy="5775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1763995"/>
                <a:gridCol w="981765"/>
                <a:gridCol w="981765"/>
                <a:gridCol w="981765"/>
                <a:gridCol w="107204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Единица измерения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2020 год (оценка)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2021 год (прогноз)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2022 год (прогноз)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2023 год (прогноз)</a:t>
                      </a:r>
                      <a:endParaRPr lang="ru-RU" sz="1400" dirty="0"/>
                    </a:p>
                  </a:txBody>
                  <a:tcPr/>
                </a:tc>
              </a:tr>
              <a:tr h="314378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Отгружено товаров собственного производства,</a:t>
                      </a:r>
                      <a:r>
                        <a:rPr lang="ru-RU" sz="1100" b="1" baseline="0" dirty="0" smtClean="0"/>
                        <a:t> выполнено работ и услуг собственными силами промышленными предприятиями (без субъектов малого предпринимательства)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Млн. рублей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523,7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549,9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576,3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601,4</a:t>
                      </a:r>
                      <a:endParaRPr lang="ru-RU" sz="1400" b="1" dirty="0"/>
                    </a:p>
                  </a:txBody>
                  <a:tcPr/>
                </a:tc>
              </a:tr>
              <a:tr h="5029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% к предыдущему году в действующих ценах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66,7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105,0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104,8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104,4</a:t>
                      </a:r>
                      <a:endParaRPr lang="ru-RU" sz="1400" b="1" dirty="0"/>
                    </a:p>
                  </a:txBody>
                  <a:tcPr/>
                </a:tc>
              </a:tr>
              <a:tr h="258393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Продукция сельского хозяйства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Млн. рублей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44,4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45,4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46,4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47,4</a:t>
                      </a:r>
                      <a:endParaRPr lang="ru-RU" sz="1400" b="1" dirty="0"/>
                    </a:p>
                  </a:txBody>
                  <a:tcPr/>
                </a:tc>
              </a:tr>
              <a:tr h="408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% к предыдущему году в действующих ценах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101,0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102,1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102,2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102,2</a:t>
                      </a:r>
                      <a:endParaRPr lang="ru-RU" sz="1400" b="1" dirty="0"/>
                    </a:p>
                  </a:txBody>
                  <a:tcPr/>
                </a:tc>
              </a:tr>
              <a:tr h="227029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Инвестиции в основной капитал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Млн. рублей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424,4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1 040,2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970,9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619,8</a:t>
                      </a:r>
                      <a:endParaRPr lang="ru-RU" sz="1400" b="1" dirty="0"/>
                    </a:p>
                  </a:txBody>
                  <a:tcPr/>
                </a:tc>
              </a:tr>
              <a:tr h="408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% к предыдущему году в действующих ценах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56,7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245,1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93,4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63,8</a:t>
                      </a:r>
                      <a:endParaRPr lang="ru-RU" sz="1400" b="1" dirty="0"/>
                    </a:p>
                  </a:txBody>
                  <a:tcPr/>
                </a:tc>
              </a:tr>
              <a:tr h="227029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Оборот розничной торговли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Млн. рублей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1 731,9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1 804,6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1 856,9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1 908,9</a:t>
                      </a:r>
                      <a:endParaRPr lang="ru-RU" sz="1400" b="1" dirty="0"/>
                    </a:p>
                  </a:txBody>
                  <a:tcPr/>
                </a:tc>
              </a:tr>
              <a:tr h="408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% к предыдущему году в действующих ценах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94,8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104,2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102,9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102,8</a:t>
                      </a:r>
                      <a:endParaRPr lang="ru-RU" sz="1400" b="1" dirty="0"/>
                    </a:p>
                  </a:txBody>
                  <a:tcPr/>
                </a:tc>
              </a:tr>
              <a:tr h="227029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Объем платных услуг населению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Млн. рублей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74,8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79,3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81,8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84,2</a:t>
                      </a:r>
                      <a:endParaRPr lang="ru-RU" sz="1400" b="1" dirty="0"/>
                    </a:p>
                  </a:txBody>
                  <a:tcPr/>
                </a:tc>
              </a:tr>
              <a:tr h="408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% к предыдущему году в действующих ценах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90,3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106,1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103,1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103,0</a:t>
                      </a:r>
                      <a:endParaRPr lang="ru-RU" sz="1400" b="1" dirty="0"/>
                    </a:p>
                  </a:txBody>
                  <a:tcPr/>
                </a:tc>
              </a:tr>
              <a:tr h="44270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Среднесписочная численность работников организаций (без внешних совместителей)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человек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3 439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3 440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3 445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3 445</a:t>
                      </a:r>
                      <a:endParaRPr lang="ru-RU" sz="1400" b="1" dirty="0"/>
                    </a:p>
                  </a:txBody>
                  <a:tcPr/>
                </a:tc>
              </a:tr>
              <a:tr h="227029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Среднемесячная  номинальная начисленная заработная плата в целом по муниципальному образованию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рублей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37 408,0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39 278,4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41 243,3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43 305,5</a:t>
                      </a:r>
                      <a:endParaRPr lang="ru-RU" sz="1400" b="1" dirty="0"/>
                    </a:p>
                  </a:txBody>
                  <a:tcPr/>
                </a:tc>
              </a:tr>
              <a:tr h="408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%</a:t>
                      </a:r>
                      <a:r>
                        <a:rPr lang="ru-RU" sz="1000" b="1" baseline="0" dirty="0" smtClean="0"/>
                        <a:t> к предыдущему году в действующих ценах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105,2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105,0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105,0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105,0</a:t>
                      </a:r>
                      <a:endParaRPr lang="ru-RU" sz="1400" b="1" dirty="0"/>
                    </a:p>
                  </a:txBody>
                  <a:tcPr/>
                </a:tc>
              </a:tr>
              <a:tr h="31784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Численность населения (на 1 января года)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человек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16 978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16 759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16 587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16 451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76" y="0"/>
            <a:ext cx="630636" cy="869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0277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55576" y="327288"/>
            <a:ext cx="7581528" cy="1076360"/>
          </a:xfrm>
        </p:spPr>
        <p:txBody>
          <a:bodyPr>
            <a:noAutofit/>
          </a:bodyPr>
          <a:lstStyle/>
          <a:p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Основные параметры бюджета муниципального образования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«Подпорожское городское поселение Подпорожского муниципального района Ленинградской области»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- 20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годы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8204789"/>
              </p:ext>
            </p:extLst>
          </p:nvPr>
        </p:nvGraphicFramePr>
        <p:xfrm>
          <a:off x="0" y="1844824"/>
          <a:ext cx="9144000" cy="42311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8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3965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прогноз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    прогноз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   прогноз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970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167 811,8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150 753,0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156 578,2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874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167 811,8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150 753,0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156 578,2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979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</a:t>
                      </a:r>
                    </a:p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76" y="0"/>
            <a:ext cx="918668" cy="1266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54811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25544" cy="994122"/>
          </a:xfrm>
        </p:spPr>
        <p:txBody>
          <a:bodyPr>
            <a:noAutofit/>
          </a:bodyPr>
          <a:lstStyle/>
          <a:p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доходы поступают в бюджет </a:t>
            </a:r>
            <a:b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«Подпорожское городское поселение Подпорожского муниципального района Ленинградской области» </a:t>
            </a:r>
            <a:r>
              <a:rPr lang="ru-RU" sz="2500" b="1" dirty="0"/>
              <a:t/>
            </a:r>
            <a:br>
              <a:rPr lang="ru-RU" sz="2500" b="1" dirty="0"/>
            </a:br>
            <a:endParaRPr lang="ru-RU" sz="25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683144"/>
              </p:ext>
            </p:extLst>
          </p:nvPr>
        </p:nvGraphicFramePr>
        <p:xfrm>
          <a:off x="0" y="1340768"/>
          <a:ext cx="9114606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25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938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382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12560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Налоговые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Неналоговые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Безвозмездные</a:t>
                      </a:r>
                      <a:r>
                        <a:rPr lang="ru-RU" b="1" baseline="0" dirty="0"/>
                        <a:t> поступления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6004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900" dirty="0"/>
                        <a:t>Налог на доходы физических лиц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900" dirty="0" smtClean="0"/>
                        <a:t>Акцизы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900" dirty="0" smtClean="0"/>
                        <a:t>Налог на имущество физических лиц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900" dirty="0" smtClean="0"/>
                        <a:t>Земельный налог</a:t>
                      </a:r>
                      <a:endParaRPr lang="ru-RU" sz="19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900" dirty="0" smtClean="0"/>
                        <a:t>Доходы от использования имущества, находящегося в государственной (муниципальной) собственности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900" dirty="0" smtClean="0"/>
                        <a:t>Доходы от продажи материальных и нематериальных активов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900" dirty="0" smtClean="0"/>
                        <a:t>Доходы от оказания платных услуг (работ) и компенсации затрат государства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900" baseline="0" dirty="0" smtClean="0"/>
                        <a:t>Штрафы</a:t>
                      </a:r>
                      <a:r>
                        <a:rPr lang="ru-RU" sz="1900" baseline="0" dirty="0"/>
                        <a:t>, санкции, возмещение ущерба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900" baseline="0" dirty="0"/>
                        <a:t>Другие платежи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900" dirty="0" smtClean="0"/>
                        <a:t>Дотации</a:t>
                      </a:r>
                      <a:endParaRPr lang="ru-RU" sz="19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900" dirty="0"/>
                        <a:t>Субсидии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900" dirty="0"/>
                        <a:t>Межбюджетные</a:t>
                      </a:r>
                      <a:r>
                        <a:rPr lang="ru-RU" sz="1900" baseline="0" dirty="0"/>
                        <a:t> трансферты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900" baseline="0" dirty="0"/>
                        <a:t>Прочие поступления</a:t>
                      </a:r>
                      <a:endParaRPr lang="ru-RU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76" y="0"/>
            <a:ext cx="918668" cy="1266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13457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5" y="116632"/>
            <a:ext cx="6840760" cy="1368152"/>
          </a:xfrm>
        </p:spPr>
        <p:txBody>
          <a:bodyPr>
            <a:noAutofit/>
          </a:bodyPr>
          <a:lstStyle/>
          <a:p>
            <a:r>
              <a:rPr lang="ru-RU" sz="1800" b="1" dirty="0"/>
              <a:t>Удельный вес доходов </a:t>
            </a:r>
            <a:br>
              <a:rPr lang="ru-RU" sz="1800" b="1" dirty="0"/>
            </a:br>
            <a:r>
              <a:rPr lang="ru-RU" sz="1800" b="1" dirty="0" smtClean="0"/>
              <a:t>муниципального образования «Подпорожское городское поселение Подпорожского муниципального района Ленинградской области»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>в соответствии со структурой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6893615"/>
              </p:ext>
            </p:extLst>
          </p:nvPr>
        </p:nvGraphicFramePr>
        <p:xfrm>
          <a:off x="108457" y="1460665"/>
          <a:ext cx="4247520" cy="4848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512735"/>
              </p:ext>
            </p:extLst>
          </p:nvPr>
        </p:nvGraphicFramePr>
        <p:xfrm>
          <a:off x="4499992" y="1484784"/>
          <a:ext cx="4445652" cy="4809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76" y="0"/>
            <a:ext cx="918668" cy="1266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99416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4154547"/>
              </p:ext>
            </p:extLst>
          </p:nvPr>
        </p:nvGraphicFramePr>
        <p:xfrm>
          <a:off x="0" y="0"/>
          <a:ext cx="912075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39927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Динамика безвозмездных поступлений</a:t>
            </a:r>
            <a:br>
              <a:rPr lang="ru-RU" sz="2800" b="1" dirty="0"/>
            </a:br>
            <a:r>
              <a:rPr lang="ru-RU" sz="2800" b="1" dirty="0"/>
              <a:t> из бюджетов других уровней </a:t>
            </a:r>
            <a:r>
              <a:rPr lang="ru-RU" sz="2800" b="1" dirty="0" smtClean="0"/>
              <a:t>2020- 2021 </a:t>
            </a:r>
            <a:r>
              <a:rPr lang="ru-RU" sz="2800" b="1" dirty="0"/>
              <a:t>гг. </a:t>
            </a:r>
            <a:r>
              <a:rPr lang="ru-RU" b="1" dirty="0"/>
              <a:t/>
            </a:r>
            <a:br>
              <a:rPr lang="ru-RU" b="1" dirty="0"/>
            </a:br>
            <a:endParaRPr lang="ru-RU" sz="13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33021"/>
              </p:ext>
            </p:extLst>
          </p:nvPr>
        </p:nvGraphicFramePr>
        <p:xfrm>
          <a:off x="323528" y="1332213"/>
          <a:ext cx="8674352" cy="5265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71460" y="1916832"/>
            <a:ext cx="1326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(</a:t>
            </a:r>
            <a:r>
              <a:rPr lang="ru-RU" b="1" dirty="0"/>
              <a:t>тыс. руб.)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76" y="0"/>
            <a:ext cx="918668" cy="1266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90204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16037</TotalTime>
  <Words>1454</Words>
  <Application>Microsoft Office PowerPoint</Application>
  <PresentationFormat>Экран (4:3)</PresentationFormat>
  <Paragraphs>441</Paragraphs>
  <Slides>19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БЮДЖЕТ ДЛЯ ГРАЖДАН к проекту бюджета  муниципального образования   «Подпорожское городское поселение Подпорожского муниципального района Ленинградской области»  на 2021 год и плановый период 2022 и 2023 годов</vt:lpstr>
      <vt:lpstr>Основные направления бюджетной политики Подпорожского городского поселения на 2021-2023 годы</vt:lpstr>
      <vt:lpstr> Основы составления проекта бюджета муниципального образования «Подпорожское городское поселение Подпорожского муниципального района Ленинградской области» на  2021 год и  плановый период 2022 и 2023 годов:</vt:lpstr>
      <vt:lpstr>Основные показатели прогноза социально-экономического развития Подпорожского городского поселения </vt:lpstr>
      <vt:lpstr>Основные параметры бюджета муниципального образования «Подпорожское городское поселение Подпорожского муниципального района Ленинградской области» на 2021 - 2023 годы </vt:lpstr>
      <vt:lpstr>Какие доходы поступают в бюджет  муниципального образования «Подпорожское городское поселение Подпорожского муниципального района Ленинградской области»  </vt:lpstr>
      <vt:lpstr>Удельный вес доходов  муниципального образования «Подпорожское городское поселение Подпорожского муниципального района Ленинградской области» в соответствии со структурой </vt:lpstr>
      <vt:lpstr>Презентация PowerPoint</vt:lpstr>
      <vt:lpstr>Динамика безвозмездных поступлений  из бюджетов других уровней 2020- 2021 гг.  </vt:lpstr>
      <vt:lpstr>Формирование расходов - 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производиться в очередном финансовом году за счет средств соответствующих бюджетов Как детализируются расходы?</vt:lpstr>
      <vt:lpstr>Структура расходов бюджета в программном формате:</vt:lpstr>
      <vt:lpstr>Проект бюджета муниципального образования «Подпорожское городское поселение Подпорожского муниципального района Ленинградской области» на 2021 год   в разрезе отраслей                                                                                                                         </vt:lpstr>
      <vt:lpstr>Структура расходов бюджета муниципального образования «Подпорожское городское поселение Подпорожского муниципального района Ленинградской области» на 2021 год</vt:lpstr>
      <vt:lpstr>Динамика и структура расходов бюджета,  тыс. рублей</vt:lpstr>
      <vt:lpstr>Расходы на жилищно-коммунальное хозяйство и национальную экономику</vt:lpstr>
      <vt:lpstr>Презентация PowerPoint</vt:lpstr>
      <vt:lpstr>НАЦИОНАЛЬНАЯ ЭКОНОМИКА</vt:lpstr>
      <vt:lpstr>Контактная информация: Председатель комитета финансов:  Акинфова Елена Владимировна Адрес: Ленинградская область, г. подпорожье, пр. ленина, 3 Телефон (факс)  8(813 65)21417 (21311) Адрес электронной почты:  podporogye@yandex.ru Режим работы с 8-30 до 17-30    пн,вт,ср,чт,пт обед с 12-00 до 13-00   Выходные сб,вс Информация  размещена на официальном сайте Волосовского муниципального района ЛЕНИНГРАДСКОЙ ОБЛАСТИ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проекте бюджета  муниципального образования Волосовский район  Ленинградской области  на 2015 год  и на плановый период  2016 и 2017 годов</dc:title>
  <dc:creator>А.В.Добротворский</dc:creator>
  <cp:lastModifiedBy>Немыкина</cp:lastModifiedBy>
  <cp:revision>926</cp:revision>
  <cp:lastPrinted>2020-11-13T09:28:30Z</cp:lastPrinted>
  <dcterms:created xsi:type="dcterms:W3CDTF">2014-11-26T05:32:22Z</dcterms:created>
  <dcterms:modified xsi:type="dcterms:W3CDTF">2020-11-17T11:23:05Z</dcterms:modified>
</cp:coreProperties>
</file>