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5" r:id="rId3"/>
    <p:sldId id="306" r:id="rId4"/>
    <p:sldId id="286" r:id="rId5"/>
    <p:sldId id="276" r:id="rId6"/>
    <p:sldId id="257" r:id="rId7"/>
    <p:sldId id="301" r:id="rId8"/>
    <p:sldId id="258" r:id="rId9"/>
    <p:sldId id="260" r:id="rId10"/>
    <p:sldId id="261" r:id="rId11"/>
    <p:sldId id="282" r:id="rId12"/>
    <p:sldId id="278" r:id="rId13"/>
    <p:sldId id="285" r:id="rId14"/>
    <p:sldId id="281" r:id="rId15"/>
    <p:sldId id="294" r:id="rId16"/>
    <p:sldId id="304" r:id="rId17"/>
    <p:sldId id="290" r:id="rId18"/>
    <p:sldId id="289" r:id="rId19"/>
    <p:sldId id="319" r:id="rId20"/>
    <p:sldId id="307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20" r:id="rId29"/>
    <p:sldId id="279" r:id="rId30"/>
    <p:sldId id="274" r:id="rId31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33CAA4-6D20-4904-AD61-4DE5EE9FA2B1}">
          <p14:sldIdLst>
            <p14:sldId id="256"/>
            <p14:sldId id="305"/>
            <p14:sldId id="306"/>
            <p14:sldId id="286"/>
            <p14:sldId id="276"/>
            <p14:sldId id="257"/>
            <p14:sldId id="301"/>
            <p14:sldId id="258"/>
            <p14:sldId id="260"/>
            <p14:sldId id="261"/>
            <p14:sldId id="282"/>
            <p14:sldId id="278"/>
            <p14:sldId id="285"/>
            <p14:sldId id="281"/>
            <p14:sldId id="294"/>
            <p14:sldId id="304"/>
            <p14:sldId id="290"/>
            <p14:sldId id="289"/>
            <p14:sldId id="319"/>
            <p14:sldId id="307"/>
            <p14:sldId id="310"/>
            <p14:sldId id="311"/>
            <p14:sldId id="312"/>
            <p14:sldId id="314"/>
            <p14:sldId id="315"/>
            <p14:sldId id="316"/>
            <p14:sldId id="317"/>
            <p14:sldId id="320"/>
          </p14:sldIdLst>
        </p14:section>
        <p14:section name="Раздел без заголовка" id="{AA2136B1-622F-46C0-AD8E-8E42F74D39E8}">
          <p14:sldIdLst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00"/>
    <a:srgbClr val="FF0066"/>
    <a:srgbClr val="FF6600"/>
    <a:srgbClr val="00CCFF"/>
    <a:srgbClr val="00FFFF"/>
    <a:srgbClr val="FF99FF"/>
    <a:srgbClr val="FFFFCC"/>
    <a:srgbClr val="CCFFCC"/>
    <a:srgbClr val="FF7C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848" autoAdjust="0"/>
  </p:normalViewPr>
  <p:slideViewPr>
    <p:cSldViewPr>
      <p:cViewPr varScale="1">
        <p:scale>
          <a:sx n="75" d="100"/>
          <a:sy n="75" d="100"/>
        </p:scale>
        <p:origin x="48" y="5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 smtClean="0">
                <a:latin typeface="Times New Roman" panose="02020603050405020304" pitchFamily="18" charset="0"/>
              </a:rPr>
              <a:t>Численность городского и сельского населения на 01.01.2022, чел.</a:t>
            </a:r>
            <a:endParaRPr lang="ru-RU" sz="1600" b="1" i="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164897276371001"/>
          <c:y val="2.2714263632543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46546343335587E-2"/>
          <c:y val="0.4792346790527548"/>
          <c:w val="0.80804084867503267"/>
          <c:h val="0.43630183529827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Подпорожский муниципальный район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городское население</c:v>
                </c:pt>
                <c:pt idx="1">
                  <c:v>сельское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16160</c:v>
                </c:pt>
                <c:pt idx="1">
                  <c:v>288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519427134358809E-2"/>
          <c:y val="0.27116778691256521"/>
          <c:w val="0.89999999999999991"/>
          <c:h val="0.11311350020937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</a:t>
            </a:r>
            <a:r>
              <a:rPr lang="ru-RU" sz="2300" dirty="0" err="1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коммунальное хозяйство»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149</a:t>
            </a:r>
            <a:r>
              <a:rPr lang="ru-RU" sz="2300" baseline="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732,0 тыс. </a:t>
            </a: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300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584876543209877"/>
          <c:y val="6.2898754071020828E-4"/>
        </c:manualLayout>
      </c:layout>
      <c:overlay val="0"/>
      <c:spPr>
        <a:noFill/>
        <a:ln>
          <a:noFill/>
        </a:ln>
        <a:effectLst>
          <a:outerShdw sx="1000" sy="1000" algn="ctr" rotWithShape="0">
            <a:srgbClr val="000000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63879167881793"/>
          <c:y val="0.2930638792943106"/>
          <c:w val="0.43161976280742687"/>
          <c:h val="0.554254583448281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 «Жилищно-коммунальное хозяйство» 149 732,0 тыс. руб.</c:v>
                </c:pt>
              </c:strCache>
            </c:strRef>
          </c:tx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-9.9042845338777094E-2"/>
                  <c:y val="-8.98354414795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5803441236484E-3"/>
                  <c:y val="-5.7525840320955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68638.3</c:v>
                </c:pt>
                <c:pt idx="1">
                  <c:v>21204.5</c:v>
                </c:pt>
                <c:pt idx="2">
                  <c:v>59889.2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71-43B9-AF24-CD2A53BD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98534558180231"/>
          <c:y val="0.30259918061538732"/>
          <c:w val="0.29765662972683971"/>
          <c:h val="0.59633526986389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5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941715053103267E-2"/>
          <c:y val="7.6658149094545061E-2"/>
          <c:w val="0.84268530348479798"/>
          <c:h val="0.69245125962435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 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10700</c:v>
                </c:pt>
                <c:pt idx="1">
                  <c:v>34150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gapDepth val="106"/>
        <c:shape val="box"/>
        <c:axId val="352714864"/>
        <c:axId val="352715256"/>
        <c:axId val="0"/>
      </c:bar3DChart>
      <c:catAx>
        <c:axId val="35271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715256"/>
        <c:crosses val="autoZero"/>
        <c:auto val="1"/>
        <c:lblAlgn val="ctr"/>
        <c:lblOffset val="100"/>
        <c:noMultiLvlLbl val="0"/>
      </c:catAx>
      <c:valAx>
        <c:axId val="35271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35271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6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населения (на 1 января года)</a:t>
            </a:r>
            <a:endParaRPr lang="ru-RU" sz="1600" b="1" i="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73971589738806E-2"/>
          <c:y val="0.13323339353089014"/>
          <c:w val="0.72759895305007527"/>
          <c:h val="0.713013815443916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поселение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16160</c:v>
                </c:pt>
                <c:pt idx="1">
                  <c:v>15899</c:v>
                </c:pt>
                <c:pt idx="2">
                  <c:v>15655</c:v>
                </c:pt>
                <c:pt idx="3">
                  <c:v>15419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поселение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288</c:v>
                </c:pt>
                <c:pt idx="1">
                  <c:v>284</c:v>
                </c:pt>
                <c:pt idx="2">
                  <c:v>280</c:v>
                </c:pt>
                <c:pt idx="3">
                  <c:v>275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8994808"/>
        <c:axId val="349531848"/>
        <c:axId val="0"/>
      </c:bar3DChart>
      <c:catAx>
        <c:axId val="25899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49531848"/>
        <c:crosses val="autoZero"/>
        <c:auto val="1"/>
        <c:lblAlgn val="ctr"/>
        <c:lblOffset val="100"/>
        <c:noMultiLvlLbl val="0"/>
      </c:catAx>
      <c:valAx>
        <c:axId val="349531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99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9360471778811"/>
          <c:y val="0.21507347165652796"/>
          <c:w val="0.19362063802800591"/>
          <c:h val="0.546943996871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ОЦЕНКА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>
                <a:solidFill>
                  <a:schemeClr val="tx1"/>
                </a:solidFill>
              </a:rPr>
              <a:t>год: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 Доходы всего 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baseline="0" dirty="0" smtClean="0">
                <a:solidFill>
                  <a:schemeClr val="tx1"/>
                </a:solidFill>
              </a:rPr>
              <a:t> 021 144,4 </a:t>
            </a:r>
            <a:r>
              <a:rPr lang="ru-RU" dirty="0" smtClean="0">
                <a:solidFill>
                  <a:schemeClr val="tx1"/>
                </a:solidFill>
              </a:rPr>
              <a:t>тыс</a:t>
            </a:r>
            <a:r>
              <a:rPr lang="ru-RU" dirty="0">
                <a:solidFill>
                  <a:schemeClr val="tx1"/>
                </a:solidFill>
              </a:rPr>
              <a:t>. руб.</a:t>
            </a:r>
          </a:p>
        </c:rich>
      </c:tx>
      <c:layout>
        <c:manualLayout>
          <c:xMode val="edge"/>
          <c:yMode val="edge"/>
          <c:x val="0.15151033897924471"/>
          <c:y val="4.7147085707874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91,7%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67 626,6 тыс.руб.</c:v>
                </c:pt>
                <c:pt idx="1">
                  <c:v>Неналоговые доходы                            16 757,2 тыс.руб.</c:v>
                </c:pt>
                <c:pt idx="2">
                  <c:v>Безвозмездные поступления                                                           936 760,6 тыс.руб.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67626.600000000006</c:v>
                </c:pt>
                <c:pt idx="1">
                  <c:v>16757.2</c:v>
                </c:pt>
                <c:pt idx="2">
                  <c:v>936760.6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DF-41C0-AF79-6E52EFC521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67 626,6 тыс.руб.</c:v>
                </c:pt>
                <c:pt idx="1">
                  <c:v>Неналоговые доходы                            16 757,2 тыс.руб.</c:v>
                </c:pt>
                <c:pt idx="2">
                  <c:v>Безвозмездные поступления                                                           936 760,6 тыс.руб.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6.6226284940699873</c:v>
                </c:pt>
                <c:pt idx="1">
                  <c:v>1.6410215832354369</c:v>
                </c:pt>
                <c:pt idx="2">
                  <c:v>91.736349922694572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94127296808197"/>
          <c:y val="0.27602803746027771"/>
          <c:w val="0.35664136374190969"/>
          <c:h val="0.5789340386284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noFill/>
      <a:prstDash val="solid"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400" baseline="0"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ПРОГНОЗ  </a:t>
            </a:r>
            <a:r>
              <a:rPr lang="ru-RU" dirty="0" smtClean="0">
                <a:solidFill>
                  <a:schemeClr val="tx1"/>
                </a:solidFill>
              </a:rPr>
              <a:t>2023</a:t>
            </a:r>
            <a:r>
              <a:rPr lang="ru-RU" baseline="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  <a:r>
              <a:rPr lang="ru-RU" dirty="0">
                <a:solidFill>
                  <a:schemeClr val="tx1"/>
                </a:solidFill>
              </a:rPr>
              <a:t>:    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Доходы всего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253 </a:t>
            </a:r>
            <a:r>
              <a:rPr lang="ru-RU" dirty="0" smtClean="0">
                <a:solidFill>
                  <a:schemeClr val="tx1"/>
                </a:solidFill>
              </a:rPr>
              <a:t>253,6</a:t>
            </a:r>
            <a:r>
              <a:rPr lang="ru-RU" baseline="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тыс</a:t>
            </a:r>
            <a:r>
              <a:rPr lang="ru-RU" dirty="0">
                <a:solidFill>
                  <a:schemeClr val="tx1"/>
                </a:solidFill>
              </a:rPr>
              <a:t>. руб.</a:t>
            </a:r>
          </a:p>
          <a:p>
            <a:pPr algn="ctr" rtl="0"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</a:rPr>
              <a:t>            </a:t>
            </a:r>
          </a:p>
        </c:rich>
      </c:tx>
      <c:layout>
        <c:manualLayout>
          <c:xMode val="edge"/>
          <c:yMode val="edge"/>
          <c:x val="0.27104606593495034"/>
          <c:y val="4.7532677676255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69 998,3 тыс.руб</c:v>
                </c:pt>
                <c:pt idx="1">
                  <c:v>Неналоговые доходы                            16 503,7 тыс.руб</c:v>
                </c:pt>
                <c:pt idx="2">
                  <c:v>Безвозмездные поступления                                                           166 751,6 тыс.руб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69998.3</c:v>
                </c:pt>
                <c:pt idx="1">
                  <c:v>16503.7</c:v>
                </c:pt>
                <c:pt idx="2">
                  <c:v>166751.6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2-4B40-A3E3-83D575260E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                                 69 998,3 тыс.руб</c:v>
                </c:pt>
                <c:pt idx="1">
                  <c:v>Неналоговые доходы                            16 503,7 тыс.руб</c:v>
                </c:pt>
                <c:pt idx="2">
                  <c:v>Безвозмездные поступления                                                           166 751,6 тыс.руб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27.639607097391703</c:v>
                </c:pt>
                <c:pt idx="1">
                  <c:v>6.516669457018577</c:v>
                </c:pt>
                <c:pt idx="2">
                  <c:v>65.843723445589717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noFill/>
      <a:prstDash val="solid"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400" baseline="0"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 </a:t>
            </a:r>
          </a:p>
          <a:p>
            <a:pPr>
              <a:defRPr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300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</a:t>
            </a:r>
            <a: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c:rich>
      </c:tx>
      <c:layout>
        <c:manualLayout>
          <c:xMode val="edge"/>
          <c:yMode val="edge"/>
          <c:x val="0.15318090886744282"/>
          <c:y val="2.962962962962963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567141678356134E-2"/>
          <c:y val="0.28028550597841939"/>
          <c:w val="0.55974251262888453"/>
          <c:h val="0.686659959171770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6F-4848-BF03-F8CBAB001D5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6F-4848-BF03-F8CBAB001D5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C000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dPt>
          <c:dPt>
            <c:idx val="7"/>
            <c:bubble3D val="0"/>
            <c:spPr>
              <a:solidFill>
                <a:srgbClr val="00B0F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0.14062131678090789"/>
                  <c:y val="-0.1427785068533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818050210300504"/>
                  <c:y val="-8.741309419655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371273089363843E-2"/>
                  <c:y val="-8.53804316127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 физическиз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8"/>
                <c:pt idx="0">
                  <c:v>48664.9</c:v>
                </c:pt>
                <c:pt idx="1">
                  <c:v>7311.4</c:v>
                </c:pt>
                <c:pt idx="2">
                  <c:v>1645</c:v>
                </c:pt>
                <c:pt idx="3">
                  <c:v>12377</c:v>
                </c:pt>
                <c:pt idx="4">
                  <c:v>13907</c:v>
                </c:pt>
                <c:pt idx="5">
                  <c:v>22</c:v>
                </c:pt>
                <c:pt idx="6">
                  <c:v>2424.6999999999998</c:v>
                </c:pt>
                <c:pt idx="7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6F-4848-BF03-F8CBAB00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solidFill>
            <a:srgbClr val="C00000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kern="100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 kern="1000" baseline="0"/>
            </a:pPr>
            <a:endParaRPr lang="ru-RU"/>
          </a:p>
        </c:txPr>
      </c:legendEntry>
      <c:layout>
        <c:manualLayout>
          <c:xMode val="edge"/>
          <c:yMode val="edge"/>
          <c:x val="0.64832550101647257"/>
          <c:y val="0.2686682706328376"/>
          <c:w val="0.33078807704359658"/>
          <c:h val="0.68318358121901446"/>
        </c:manualLayout>
      </c:layout>
      <c:overlay val="1"/>
      <c:txPr>
        <a:bodyPr/>
        <a:lstStyle/>
        <a:p>
          <a:pPr>
            <a:defRPr sz="1200" kern="1000" baseline="0"/>
          </a:pPr>
          <a:endParaRPr lang="ru-RU"/>
        </a:p>
      </c:txPr>
    </c:legend>
    <c:plotVisOnly val="1"/>
    <c:dispBlanksAs val="zero"/>
    <c:showDLblsOverMax val="0"/>
  </c:chart>
  <c:spPr>
    <a:noFill/>
    <a:effectLst>
      <a:outerShdw blurRad="50800" dist="50800" dir="5400000" algn="ctr" rotWithShape="0">
        <a:schemeClr val="tx2">
          <a:lumMod val="20000"/>
          <a:lumOff val="80000"/>
        </a:scheme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9E-2"/>
          <c:y val="6.7344783861467708E-2"/>
          <c:w val="0.87033913311334388"/>
          <c:h val="0.66621754905236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(оценка)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9530330334761603E-2"/>
                  <c:y val="2.412092064425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FC-4233-B7DC-61B1A05390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53495915314482E-2"/>
                  <c:y val="-4.1005565095242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FC-4233-B7DC-61B1A0539038}"/>
                </c:ext>
                <c:ext xmlns:c15="http://schemas.microsoft.com/office/drawing/2012/chart" uri="{CE6537A1-D6FC-4f65-9D91-7224C49458BB}">
                  <c15:layout>
                    <c:manualLayout>
                      <c:w val="0.11776372459867893"/>
                      <c:h val="0.147077408592631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2209898791287182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FC-4233-B7DC-61B1A05390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135719683753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FC-4233-B7DC-61B1A05390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84692.7</c:v>
                </c:pt>
                <c:pt idx="1">
                  <c:v>814868.3</c:v>
                </c:pt>
                <c:pt idx="2">
                  <c:v>34144.199999999997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FC-4233-B7DC-61B1A0539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(прогноз)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745812482592345E-2"/>
                  <c:y val="-5.547811748179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FC-4233-B7DC-61B1A05390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994416643456488E-2"/>
                  <c:y val="-5.065393335294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FC-4233-B7DC-61B1A05390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80647315211559"/>
                  <c:y val="2.653301270868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FC-4233-B7DC-61B1A05390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4668401743438598E-2"/>
                  <c:y val="-2.412092064426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7FC-4233-B7DC-61B1A05390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90824.6</c:v>
                </c:pt>
                <c:pt idx="1">
                  <c:v>21782.799999999999</c:v>
                </c:pt>
                <c:pt idx="2">
                  <c:v>54144.2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7FC-4233-B7DC-61B1A0539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8993632"/>
        <c:axId val="349532632"/>
        <c:axId val="0"/>
      </c:bar3DChart>
      <c:catAx>
        <c:axId val="25899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532632"/>
        <c:crosses val="autoZero"/>
        <c:auto val="1"/>
        <c:lblAlgn val="ctr"/>
        <c:lblOffset val="100"/>
        <c:noMultiLvlLbl val="0"/>
      </c:catAx>
      <c:valAx>
        <c:axId val="349532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one"/>
        <c:crossAx val="25899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рублей.)</a:t>
            </a:r>
          </a:p>
        </c:rich>
      </c:tx>
      <c:layout>
        <c:manualLayout>
          <c:xMode val="edge"/>
          <c:yMode val="edge"/>
          <c:x val="9.9612181279577702E-2"/>
          <c:y val="1.09938317355910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7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623308894716647E-2"/>
          <c:y val="0.24796198443704123"/>
          <c:w val="0.89888156684738119"/>
          <c:h val="0.706133679210681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
разделам (тыс. рублей.)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CCFFCC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D1-4E99-8005-DC6DE94719E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99FF66"/>
              </a:soli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3.1565120215401012E-2"/>
                  <c:y val="-7.88557740159769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210606384538039"/>
                  <c:y val="-1.42202616756434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102632854052634E-2"/>
                  <c:y val="1.57718396586071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55122259991653E-2"/>
                  <c:y val="-0.210193540139375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871898453859937"/>
                  <c:y val="-2.6929846455416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610013219819647"/>
                  <c:y val="-0.109074448348965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4666026837354207E-2"/>
                  <c:y val="-0.15167036234938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р. 0100 Общегосударственные вопросы</c:v>
                </c:pt>
                <c:pt idx="1">
                  <c:v>р. 0300 Национальная безопасность и правоохранительная деятельность</c:v>
                </c:pt>
                <c:pt idx="2">
                  <c:v>р. 0400 Национальная экономика</c:v>
                </c:pt>
                <c:pt idx="3">
                  <c:v>р. 0500 Жилищно-коммунальное  хозяйство</c:v>
                </c:pt>
                <c:pt idx="4">
                  <c:v>р.0700 Образование</c:v>
                </c:pt>
                <c:pt idx="5">
                  <c:v>р. 0800 Культура, кинематография</c:v>
                </c:pt>
                <c:pt idx="6">
                  <c:v>р.1000 Социальная  политика</c:v>
                </c:pt>
                <c:pt idx="7">
                  <c:v>р.1100 Физическая  культура  и  спорт</c:v>
                </c:pt>
              </c:strCache>
            </c:strRef>
          </c:cat>
          <c:val>
            <c:numRef>
              <c:f>Лист1!$B$2:$B$9</c:f>
              <c:numCache>
                <c:formatCode>#\ ##0.0;[Red]#\ ##0.0</c:formatCode>
                <c:ptCount val="8"/>
                <c:pt idx="0">
                  <c:v>9344.2000000000007</c:v>
                </c:pt>
                <c:pt idx="1">
                  <c:v>450</c:v>
                </c:pt>
                <c:pt idx="2">
                  <c:v>45850</c:v>
                </c:pt>
                <c:pt idx="3">
                  <c:v>149732</c:v>
                </c:pt>
                <c:pt idx="4">
                  <c:v>600</c:v>
                </c:pt>
                <c:pt idx="5">
                  <c:v>44659.4</c:v>
                </c:pt>
                <c:pt idx="6">
                  <c:v>1818</c:v>
                </c:pt>
                <c:pt idx="7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5D1-4E99-8005-DC6DE94719E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Структура расходов в 2023 году</a:t>
            </a:r>
          </a:p>
        </c:rich>
      </c:tx>
      <c:layout>
        <c:manualLayout>
          <c:xMode val="edge"/>
          <c:yMode val="edge"/>
          <c:x val="0.10555753061711165"/>
          <c:y val="1.7976429645161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192098388301014E-3"/>
          <c:y val="0.29549403436048088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Национальная безопасность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0.189</c:v>
                </c:pt>
                <c:pt idx="1">
                  <c:v>0.18099999999999999</c:v>
                </c:pt>
                <c:pt idx="2">
                  <c:v>3.6999999999999998E-2</c:v>
                </c:pt>
                <c:pt idx="3">
                  <c:v>0.59099999999999997</c:v>
                </c:pt>
                <c:pt idx="4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"/>
      </c:pieChart>
      <c:spPr>
        <a:noFill/>
        <a:ln w="25404">
          <a:noFill/>
        </a:ln>
        <a:effectLst/>
      </c:spPr>
    </c:plotArea>
    <c:legend>
      <c:legendPos val="r"/>
      <c:layout>
        <c:manualLayout>
          <c:xMode val="edge"/>
          <c:yMode val="edge"/>
          <c:x val="0.63040624334026318"/>
          <c:y val="0.12333078656105606"/>
          <c:w val="0.36030353844658303"/>
          <c:h val="0.8591117380400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1.9440360322958245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НАЦИОНАЛЬНАЯ БЕЗОПАСНОСТЬ И ПРАВООХРАНИТЕЛЬНАЯ ДЕЯТЕЛЬНОСТЬ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КУЛЬТУРА, КИНЕМАТОГРАФИЯ</c:v>
                </c:pt>
                <c:pt idx="7">
                  <c:v>ЖИЛИЩНО-КОММУНАЛЬНОЕ ХОЗЯЙСТВО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350</c:v>
                </c:pt>
                <c:pt idx="1">
                  <c:v>600</c:v>
                </c:pt>
                <c:pt idx="2">
                  <c:v>800</c:v>
                </c:pt>
                <c:pt idx="3">
                  <c:v>950.3</c:v>
                </c:pt>
                <c:pt idx="4">
                  <c:v>7761.8</c:v>
                </c:pt>
                <c:pt idx="5">
                  <c:v>47540.1</c:v>
                </c:pt>
                <c:pt idx="6">
                  <c:v>48299.9</c:v>
                </c:pt>
                <c:pt idx="7">
                  <c:v>106937.9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1378664019410029E-2"/>
                  <c:y val="-2.2966120538926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НАЦИОНАЛЬНАЯ БЕЗОПАСНОСТЬ И ПРАВООХРАНИТЕЛЬНАЯ ДЕЯТЕЛЬНОСТЬ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КУЛЬТУРА, КИНЕМАТОГРАФИЯ</c:v>
                </c:pt>
                <c:pt idx="7">
                  <c:v>ЖИЛИЩНО-КОММУНАЛЬНОЕ ХОЗЯЙСТВО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450</c:v>
                </c:pt>
                <c:pt idx="1">
                  <c:v>600</c:v>
                </c:pt>
                <c:pt idx="2">
                  <c:v>800</c:v>
                </c:pt>
                <c:pt idx="3">
                  <c:v>1818</c:v>
                </c:pt>
                <c:pt idx="4">
                  <c:v>9344.2000000000007</c:v>
                </c:pt>
                <c:pt idx="5">
                  <c:v>45850</c:v>
                </c:pt>
                <c:pt idx="6">
                  <c:v>44659.4</c:v>
                </c:pt>
                <c:pt idx="7">
                  <c:v>149732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746728"/>
        <c:axId val="351747120"/>
      </c:barChart>
      <c:catAx>
        <c:axId val="351746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1747120"/>
        <c:crosses val="autoZero"/>
        <c:auto val="1"/>
        <c:lblAlgn val="ctr"/>
        <c:lblOffset val="100"/>
        <c:noMultiLvlLbl val="0"/>
      </c:catAx>
      <c:valAx>
        <c:axId val="351747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one"/>
        <c:crossAx val="351746728"/>
        <c:crosses val="autoZero"/>
        <c:crossBetween val="between"/>
      </c:valAx>
      <c:spPr>
        <a:noFill/>
        <a:ln w="25404">
          <a:noFill/>
        </a:ln>
        <a:effectLst/>
      </c:spPr>
    </c:plotArea>
    <c:legend>
      <c:legendPos val="r"/>
      <c:layout>
        <c:manualLayout>
          <c:xMode val="edge"/>
          <c:yMode val="edge"/>
          <c:x val="0.78789184965458525"/>
          <c:y val="0.7616337482708041"/>
          <c:w val="0.2121081503454148"/>
          <c:h val="0.13690832901740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0.08284</cdr:x>
      <cdr:y>0.143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55564" cy="980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5" y="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70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5" y="6421700"/>
            <a:ext cx="4309506" cy="3383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A46A-EC0A-4014-89FD-29AF4A3FD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620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685" y="1"/>
            <a:ext cx="4309506" cy="3384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88" y="3211365"/>
            <a:ext cx="7954939" cy="30426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647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685" y="6421647"/>
            <a:ext cx="4309506" cy="3384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3205-7E5D-4D93-9F17-1613FE2A2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48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6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59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6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0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6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7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7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5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80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49638" y="844550"/>
            <a:ext cx="3043237" cy="228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51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7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9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36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1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62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9641-60C4-4AD4-A410-3BC49E86F588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66D5-4684-485F-A2A8-A7189E0508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4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chart" Target="../charts/chart8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chart" Target="../charts/chart9.xm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f.podadm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проекту бюджета </a:t>
            </a:r>
            <a:b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«Подпорожское городское поселение Подпорожского муниципального района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Ленинградской </a:t>
            </a: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20</a:t>
            </a:r>
            <a:r>
              <a:rPr lang="en-US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и 20</a:t>
            </a:r>
            <a:r>
              <a:rPr lang="en-US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dirty="0">
              <a:solidFill>
                <a:srgbClr val="002E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75721" cy="10801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2198"/>
              </p:ext>
            </p:extLst>
          </p:nvPr>
        </p:nvGraphicFramePr>
        <p:xfrm>
          <a:off x="179512" y="1460665"/>
          <a:ext cx="4319527" cy="48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497937"/>
              </p:ext>
            </p:extLst>
          </p:nvPr>
        </p:nvGraphicFramePr>
        <p:xfrm>
          <a:off x="4622442" y="1460665"/>
          <a:ext cx="4373644" cy="480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941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063872"/>
              </p:ext>
            </p:extLst>
          </p:nvPr>
        </p:nvGraphicFramePr>
        <p:xfrm>
          <a:off x="-15488" y="0"/>
          <a:ext cx="912075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39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бюджетов других уровней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b="1" dirty="0"/>
              <a:t/>
            </a:r>
            <a:br>
              <a:rPr lang="ru-RU" b="1" dirty="0"/>
            </a:br>
            <a:endParaRPr lang="ru-RU" sz="13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06804"/>
              </p:ext>
            </p:extLst>
          </p:nvPr>
        </p:nvGraphicFramePr>
        <p:xfrm>
          <a:off x="323528" y="1332213"/>
          <a:ext cx="8674352" cy="526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71460" y="1916832"/>
            <a:ext cx="13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ru-RU" b="1" dirty="0"/>
              <a:t>тыс. руб.)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20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336" y="968822"/>
            <a:ext cx="8452856" cy="587969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расходными обязательствами, обусловленными 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разграничением полномочий, исполнение которых должно производиться в очередном финансовом году за счет средств соответствующих 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b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детализируются расходы?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564904"/>
            <a:ext cx="2890664" cy="1152128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 расходы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685808" y="2708920"/>
            <a:ext cx="1439272" cy="801381"/>
          </a:xfrm>
          <a:prstGeom prst="notchedRightArrow">
            <a:avLst>
              <a:gd name="adj1" fmla="val 5507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9 программ</a:t>
            </a:r>
            <a:endParaRPr lang="ru-RU" sz="1400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523941" y="2569550"/>
            <a:ext cx="2928958" cy="108012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</a:p>
          <a:p>
            <a:pPr marL="342900" indent="-34290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805" y="4242235"/>
            <a:ext cx="2357454" cy="6777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dirty="0">
                <a:solidFill>
                  <a:schemeClr val="tx1"/>
                </a:solidFill>
              </a:rPr>
              <a:t> средств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609624" y="4055923"/>
            <a:ext cx="2808312" cy="86409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Функциональная структура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636409" y="4230383"/>
            <a:ext cx="1418064" cy="57606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 разделов</a:t>
            </a:r>
            <a:endParaRPr lang="ru-RU" sz="14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21778" y="5213691"/>
            <a:ext cx="2561508" cy="1224136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Ведомственная структура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3646569" y="5518224"/>
            <a:ext cx="1418064" cy="6150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 ГРБС</a:t>
            </a:r>
            <a:endParaRPr lang="ru-RU" sz="14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546367" y="5329664"/>
            <a:ext cx="2808312" cy="99219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ru-RU" dirty="0"/>
              <a:t> распорядители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11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25544" cy="115212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 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98221"/>
              </p:ext>
            </p:extLst>
          </p:nvPr>
        </p:nvGraphicFramePr>
        <p:xfrm>
          <a:off x="412812" y="1418184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10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17996" cy="337197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 на 2023 год в разрезе разделов и подразделов классификации расходов</a:t>
            </a:r>
            <a:b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17986"/>
              </p:ext>
            </p:extLst>
          </p:nvPr>
        </p:nvGraphicFramePr>
        <p:xfrm>
          <a:off x="251520" y="1700808"/>
          <a:ext cx="8722052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955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2022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на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 %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 бюджет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(рублей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44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7 761,8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9 344,2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15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47 540,1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44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Жилищно-коммунальное хозяйство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106 937,9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149 732,0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9 252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48 299,9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44 659,4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818,0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44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181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бюджету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213 240,0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253 253,6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12 964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15 649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67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638528"/>
              </p:ext>
            </p:extLst>
          </p:nvPr>
        </p:nvGraphicFramePr>
        <p:xfrm>
          <a:off x="5290690" y="1805230"/>
          <a:ext cx="3719241" cy="407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"/>
            <a:ext cx="7533456" cy="5847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расходов бюджета, тыс. рублей</a:t>
            </a: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1" y="1112382"/>
            <a:ext cx="837263" cy="53559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110903"/>
              </p:ext>
            </p:extLst>
          </p:nvPr>
        </p:nvGraphicFramePr>
        <p:xfrm>
          <a:off x="1236404" y="980728"/>
          <a:ext cx="3767644" cy="57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Рисунок 16" descr="http://o-gorodok.minsk.edu.by/ru/sm_full.aspx?guid=1719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0" y="5177524"/>
            <a:ext cx="985339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711" y="3888524"/>
            <a:ext cx="818658" cy="460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788" y="2542294"/>
            <a:ext cx="788745" cy="426373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0" y="4596375"/>
            <a:ext cx="837263" cy="4523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154" y="3138418"/>
            <a:ext cx="1021489" cy="414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1430" y="1805231"/>
            <a:ext cx="970654" cy="49711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old.ulstu.ru/main?cmd=file&amp;object=15044&amp;width=3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7" y="5877271"/>
            <a:ext cx="839925" cy="6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41442"/>
              </p:ext>
            </p:extLst>
          </p:nvPr>
        </p:nvGraphicFramePr>
        <p:xfrm>
          <a:off x="617875" y="188640"/>
          <a:ext cx="82296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05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«Национальная экономика» 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в 2023 году 45850,0 тыс. руб.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57161"/>
              </p:ext>
            </p:extLst>
          </p:nvPr>
        </p:nvGraphicFramePr>
        <p:xfrm>
          <a:off x="1187624" y="1700808"/>
          <a:ext cx="69127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880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632848" cy="432047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2023 год 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279397"/>
              </p:ext>
            </p:extLst>
          </p:nvPr>
        </p:nvGraphicFramePr>
        <p:xfrm>
          <a:off x="215516" y="863780"/>
          <a:ext cx="8856984" cy="586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1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7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97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33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расходах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32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"Развитие молодежной политики, физической культуры и спорта 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городском поселении"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53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"Безопасность Подпорожского городского поселения"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3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"Обеспечение доступным и комфортным жильем граждан на территории Подпорожского городского поселения"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40 846,1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65 104,4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8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автомобильных дорог и организация транспортного обслуживания населения в границах МО «Подпорожское городское поселение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42 120,1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"Управление муниципальной собственностью и земельными ресурсами МО «Подпорожское городское поселение"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2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"Культура 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городском поселении"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48 299,9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44 659,4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/>
                </a:tc>
              </a:tr>
              <a:tr h="3902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"Обеспечение устойчивого функционирования и развития коммунальной и инженерной инфраструктуры и повышение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Подпорожского городского поселения"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16 234,0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"Стимулирование экономической активности 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городском поселении"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3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"Развитие частей территории и благоустройство МО «Подпорожское городское поселение"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53 201,8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65 627,6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979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204 959,9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243 391,4</a:t>
                      </a:r>
                      <a:endParaRPr lang="ru-RU" sz="12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692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204 959,9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253 253,6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477" cy="86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2555776" y="1341774"/>
            <a:ext cx="6264696" cy="223124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«Подпорожское городское поселение» входит в состав Подпорожского муниципального района Ленинградской области.  </a:t>
            </a:r>
            <a:endParaRPr lang="ru-RU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Административный 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 поселения – г. Подпорожье. Поселение занимает территорию площадью 2055,65км</a:t>
            </a:r>
            <a:r>
              <a:rPr lang="ru-RU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(205565,4 га).</a:t>
            </a:r>
            <a:r>
              <a:rPr lang="ru-RU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ru-RU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июня 1956</a:t>
            </a:r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– Рабочий поселок Подпорожье преобразован в город районного подчинения.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online47.ru/media/photo/35/2021/10/5f0344a5d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1" y="1302200"/>
            <a:ext cx="1872208" cy="2675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994122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– территориальное деление 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22376"/>
            <a:ext cx="8496943" cy="5478423"/>
          </a:xfrm>
        </p:spPr>
        <p:txBody>
          <a:bodyPr wrap="square" lIns="46800" rIns="4680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800" dirty="0" smtClean="0"/>
              <a:t>		</a:t>
            </a:r>
            <a:r>
              <a:rPr lang="ru-RU" sz="800" dirty="0"/>
              <a:t> </a:t>
            </a: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пунктов, входящих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 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«Подпорожское городское поселение»: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90533"/>
              </p:ext>
            </p:extLst>
          </p:nvPr>
        </p:nvGraphicFramePr>
        <p:xfrm>
          <a:off x="2411760" y="4327051"/>
          <a:ext cx="5905891" cy="2244405"/>
        </p:xfrm>
        <a:graphic>
          <a:graphicData uri="http://schemas.openxmlformats.org/drawingml/2006/table">
            <a:tbl>
              <a:tblPr/>
              <a:tblGrid>
                <a:gridCol w="2936557"/>
                <a:gridCol w="2969334"/>
              </a:tblGrid>
              <a:tr h="289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smtClean="0">
                          <a:effectLst/>
                          <a:latin typeface="Times New Roman" panose="02020603050405020304" pitchFamily="18" charset="0"/>
                        </a:rPr>
                        <a:t>Подпорожье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</a:rPr>
                        <a:t>, город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</a:rPr>
                        <a:t>Плотично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9695"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Волнаволок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</a:rPr>
                        <a:t>Посад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695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</a:rPr>
                        <a:t>Гоморовичи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</a:rPr>
                        <a:t>Токари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поселок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165"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Кезоручей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Хевроньино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695"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Мятусово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Шеменичи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село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695"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Пертозеро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err="1">
                          <a:effectLst/>
                          <a:latin typeface="Times New Roman" panose="02020603050405020304" pitchFamily="18" charset="0"/>
                        </a:rPr>
                        <a:t>Яндеба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695">
                <a:tc>
                  <a:txBody>
                    <a:bodyPr/>
                    <a:lstStyle/>
                    <a:p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</a:rPr>
                        <a:t>Пидьма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</a:rPr>
                        <a:t>, деревня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aseline="0" dirty="0">
                        <a:latin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75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honoteka.org/uploads/posts/2022-01/1643196047_86-phonoteka-org-p-fon-dlya-prezentatsii-sportivnii-stil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0129"/>
            <a:ext cx="2476133" cy="16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политики, физической культуры и спорта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err="1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Подпорожском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Объект 49"/>
          <p:cNvSpPr>
            <a:spLocks noGrp="1"/>
          </p:cNvSpPr>
          <p:nvPr>
            <p:ph idx="1"/>
          </p:nvPr>
        </p:nvSpPr>
        <p:spPr>
          <a:xfrm>
            <a:off x="89168" y="1321252"/>
            <a:ext cx="8787016" cy="5276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1400,0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бюджета 	на 2023 год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71800" y="2074733"/>
            <a:ext cx="6104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потенциала молодежи Подпорожского городского поселения в интересах общества и государства. 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систематических занятий  физической культурой и массовым спортом, приобщение к здоровому образу жизни жителей Подпорожского городского поселения.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98328"/>
              </p:ext>
            </p:extLst>
          </p:nvPr>
        </p:nvGraphicFramePr>
        <p:xfrm>
          <a:off x="1187624" y="4437112"/>
          <a:ext cx="6470744" cy="19671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82941"/>
                <a:gridCol w="1787803"/>
              </a:tblGrid>
              <a:tr h="448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2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патриотического сознания молодежи Подпорожского городского поселения, путем вовлечения в социально активную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2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поселении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3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culture.ru/images/11220b56-ee7a-5e93-84a2-9c21c19d9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5568"/>
            <a:ext cx="296220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lvl="0"/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Подпорожского городского поселения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8569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	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450,0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бюджета на 2023 год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2058322"/>
            <a:ext cx="569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на территории Подпорожского городского поселения.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60761"/>
              </p:ext>
            </p:extLst>
          </p:nvPr>
        </p:nvGraphicFramePr>
        <p:xfrm>
          <a:off x="1259023" y="4005063"/>
          <a:ext cx="6552728" cy="2230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33819"/>
                <a:gridCol w="1618909"/>
              </a:tblGrid>
              <a:tr h="544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963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профилактических мероприятий по предупреждению правонарушений и террористических угроз на территории Подпорожского городского поселения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22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жизнедеятельности населения Подпорожского городского поселения в чрезвычайных ситуациях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92445"/>
            <a:ext cx="8640960" cy="48608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65 104,4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бюджета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(тыс. руб.)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" name="Рисунок 9" descr="C:\Users\Павлова.KOMFIN\Downloads\abf404ab8eee079ce9344390f6d6821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444"/>
            <a:ext cx="2301591" cy="1787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94" y="2812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и комфортным </a:t>
            </a:r>
            <a: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граждан на территории Подпорожского </a:t>
            </a:r>
            <a: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111" y="2408966"/>
            <a:ext cx="6237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 жильём граждан, проживающих на территории Подпорожского городского поселения.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доступной среды жизнедеятельности для лиц с ограниченными возможностями.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31214"/>
              </p:ext>
            </p:extLst>
          </p:nvPr>
        </p:nvGraphicFramePr>
        <p:xfrm>
          <a:off x="1416351" y="4509120"/>
          <a:ext cx="6261353" cy="1728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31403"/>
                <a:gridCol w="1729950"/>
              </a:tblGrid>
              <a:tr h="493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62 104,4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жилых домов на территории Подпорожского городского поселения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для инвалидов и маломобильных групп населения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поселении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rpk.ru/content/news/6386/REMONT-DOR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588989"/>
            <a:ext cx="2555502" cy="19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18" y="620688"/>
            <a:ext cx="8291264" cy="43204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автомобильных дорог и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обслуживания населения в границах </a:t>
            </a:r>
            <a: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			44 750,0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руб., или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17,7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расходов на 2023 год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</a:rPr>
              <a:t>  						                              (тыс. руб.)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788" y="2215860"/>
            <a:ext cx="8552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Цели: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развития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для улучшения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жизни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транспортной доступности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территории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и безопасного функционирования пассажирского транспорта, направленного на удовлетворение потребности населения МО «Подпорожское городское поселение» в транспортных услугах.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51344"/>
              </p:ext>
            </p:extLst>
          </p:nvPr>
        </p:nvGraphicFramePr>
        <p:xfrm>
          <a:off x="945830" y="4588242"/>
          <a:ext cx="7416824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75681"/>
                <a:gridCol w="1941143"/>
              </a:tblGrid>
              <a:tr h="3469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достижение цели федерального проекта «Дорожная сеть»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44 500,0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сети автомобильных дорог общего пользование 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Поддержание существующей сети автомобильных дорог общего пользования местного значения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26 295,0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дорожного движения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7 000,0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законопослушного поведения участников дорожного движения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транспортного обслуживания населения в границах МО «Подпорожское городское поселение»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10 700,0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38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yuristi-istina.ru/img/223718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2398539" cy="17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177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муниципальной собственностью и земельными ресурсами МО "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Подпорожское городское поселение»</a:t>
            </a:r>
            <a:endParaRPr lang="ru-RU" sz="26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412776"/>
            <a:ext cx="86645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1 250,0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			              на 2023 год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  (тыс. руб.)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6" descr="http://nk-gov.ru/wp-content/uploads/2021/11/a71eb08b350426b2891f71e7eadd024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бъект 12"/>
          <p:cNvSpPr txBox="1">
            <a:spLocks noGrp="1"/>
          </p:cNvSpPr>
          <p:nvPr>
            <p:ph idx="1"/>
          </p:nvPr>
        </p:nvSpPr>
        <p:spPr>
          <a:xfrm>
            <a:off x="354909" y="2005668"/>
            <a:ext cx="8465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kern="1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Цель</a:t>
            </a:r>
            <a:r>
              <a:rPr lang="ru-RU" sz="2400" b="1" kern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kern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распоряжения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собственностью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земельными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Подпорожского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поселения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для устойчивого развития территории Подпорожского городского поселения, привлечения инвестиций, в том числе путем предоставления возможного выбора наиболее эффективных видов разрешенного использования земельных участков и объектов капитального строительства. </a:t>
            </a:r>
            <a:endParaRPr lang="ru-RU" sz="1800" kern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17668"/>
              </p:ext>
            </p:extLst>
          </p:nvPr>
        </p:nvGraphicFramePr>
        <p:xfrm>
          <a:off x="1537968" y="4941168"/>
          <a:ext cx="6346400" cy="144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08678"/>
                <a:gridCol w="123772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1 250,0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эффективного управления муниципальным имуществом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эффективного управления земельными ресурсами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градостроительной деятельности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82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chebnik.mos.ru/system_2/atomic_objects/files/006/132/339/original/%D0%BA%D1%83%D0%BB%D1%8C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6348"/>
            <a:ext cx="2696865" cy="179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9331"/>
            <a:ext cx="5904656" cy="970081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err="1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Подпорожском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757853" y="9197129"/>
            <a:ext cx="161558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3 860,0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руб.,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объема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(тыс. руб.)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AutoShape 6" descr="http://nk-gov.ru/wp-content/uploads/2021/11/a71eb08b350426b2891f71e7eadd0246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056"/>
            <a:ext cx="85689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44 659,4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руб., или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17,6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общего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 расходов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</a:rPr>
              <a:t> 							</a:t>
            </a: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</a:rPr>
              <a:t>						(тыс. руб.)</a:t>
            </a:r>
            <a:endParaRPr lang="ru-RU" sz="1200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Объект 12"/>
          <p:cNvSpPr txBox="1">
            <a:spLocks noGrp="1"/>
          </p:cNvSpPr>
          <p:nvPr>
            <p:ph idx="1"/>
          </p:nvPr>
        </p:nvSpPr>
        <p:spPr>
          <a:xfrm>
            <a:off x="3095329" y="2060848"/>
            <a:ext cx="57251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обеспеченности населения Подпорожского городского поселения традиционными продуктами отрасли культуры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43582"/>
              </p:ext>
            </p:extLst>
          </p:nvPr>
        </p:nvGraphicFramePr>
        <p:xfrm>
          <a:off x="1259632" y="4221088"/>
          <a:ext cx="6659069" cy="1341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06604"/>
                <a:gridCol w="1452465"/>
              </a:tblGrid>
              <a:tr h="5114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44 659,4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библиотечного дела и популяризации чтения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15 155,9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искусства и творчества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29 503,5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37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roytekhnadzor.ulcraft.com/uploads/s/6/x/8/6x8tqmy7oozk/img/full_OrhBwcH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876925"/>
            <a:ext cx="2160240" cy="18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97" y="566698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 и развития коммунальной и инженерной инфраструктуры и </a:t>
            </a:r>
            <a: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600" b="1" dirty="0" err="1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Подпорожского городского поселения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788" y="1844824"/>
            <a:ext cx="8370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20 000,0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руб., или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7,9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общего объема расходов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на 2023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                     (тыс. руб.)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12"/>
          <p:cNvSpPr txBox="1">
            <a:spLocks/>
          </p:cNvSpPr>
          <p:nvPr/>
        </p:nvSpPr>
        <p:spPr>
          <a:xfrm>
            <a:off x="420893" y="2337139"/>
            <a:ext cx="8397735" cy="2246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Цели: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предоставляемых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коммунальных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предоставляемых населению.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Предупреждение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 связанных с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функционирования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жилищно-коммунального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хозяйства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функционирования работы системы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коммунального хозяйства МО «Подпорожское городское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поселение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62963"/>
              </p:ext>
            </p:extLst>
          </p:nvPr>
        </p:nvGraphicFramePr>
        <p:xfrm>
          <a:off x="1115616" y="4852085"/>
          <a:ext cx="7200800" cy="1701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11289"/>
                <a:gridCol w="1989511"/>
              </a:tblGrid>
              <a:tr h="638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достижение цели федерального проекта «Содействие развитию инфраструктуры субъектов Российской Федерации (муниципальных образований)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2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19 430,0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5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надежности функционирования систем коммунальной и инженерной инфраструктуры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12 696,1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2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эксплуатационных показателей жилищного фонда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6 518,9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2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энергетической эффективности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6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alata-npr.ru/assets/images/news/all_2/ocenka-bizne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509827" cy="18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экономической активности в </a:t>
            </a:r>
            <a:r>
              <a:rPr lang="ru-RU" sz="2600" b="1" dirty="0" err="1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Подпорожском</a:t>
            </a:r>
            <a:r>
              <a:rPr lang="ru-RU" sz="26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</a:t>
            </a:r>
            <a:r>
              <a:rPr lang="ru-RU" sz="26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2"/>
          <p:cNvSpPr txBox="1">
            <a:spLocks/>
          </p:cNvSpPr>
          <p:nvPr/>
        </p:nvSpPr>
        <p:spPr>
          <a:xfrm>
            <a:off x="3095329" y="2027166"/>
            <a:ext cx="5653135" cy="169277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устойчивого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и развития предпринимательства, увеличения его вклада в решение задач экономического развития Подпорожского городского поселения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584" y="1484784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          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                   (тыс. руб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05391"/>
              </p:ext>
            </p:extLst>
          </p:nvPr>
        </p:nvGraphicFramePr>
        <p:xfrm>
          <a:off x="1403648" y="4365104"/>
          <a:ext cx="6336704" cy="1368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00873"/>
                <a:gridCol w="1235831"/>
              </a:tblGrid>
              <a:tr h="476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913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комфортного ведения бизнеса в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Подпорожском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поселении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66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perevolock.orb.ru/upload/resize_cache/alt/cbd/cbd6c2fb93c0a8886eba0935af774b5e_1024_1075_croppe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7" y="1143000"/>
            <a:ext cx="1935880" cy="194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43507" y="1143000"/>
            <a:ext cx="86209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65 627,6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25,9%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          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</a:t>
            </a: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	                     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                     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частей территории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благоустройство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2"/>
          <p:cNvSpPr txBox="1">
            <a:spLocks/>
          </p:cNvSpPr>
          <p:nvPr/>
        </p:nvSpPr>
        <p:spPr>
          <a:xfrm>
            <a:off x="415515" y="1382303"/>
            <a:ext cx="8548973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Цели: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социально-экономического и культурного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развития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городского поселения;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и комфортных условий проживания граждан на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территории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городского поселения;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иных форм местного самоуправления и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социальной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населения;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систематических занятий физической культурой и массовым спортом, приобщение к здоровому образу жизни жителей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городского поселения; </a:t>
            </a:r>
            <a:endParaRPr lang="ru-RU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реализации стратегической роли культуры как духовно-нравственного основания развития личности, ресурса роста человеческого потенциала, фактора обеспечения социальной стабильности и консолидации общества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53592"/>
              </p:ext>
            </p:extLst>
          </p:nvPr>
        </p:nvGraphicFramePr>
        <p:xfrm>
          <a:off x="377788" y="4668594"/>
          <a:ext cx="8281457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02524"/>
                <a:gridCol w="127893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11 100,0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достижение целей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достижение цели федерального проекта «Формирование комфортной городской среды»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Мероприятия, направленные на цели достижения федерального проекта "Комплексная система обращения с твердыми коммунальными отходами"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7 838,4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процессных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44 689,2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МО «Подпорожское городское поселение»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39 502,5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частей территории МО «Подпорожское городское поселение»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5 179,7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«Комплексное развитие сельских территорий МО «Подпорожское городское поселение»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8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84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граждан" в доступной для широкого круга пользователей форме раскрывает информацию о проекте бюджета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 Разработчиком презентации "Бюджет для граждан"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 «Подпорожский муниципальный район Ленинградской области». 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496944" cy="2448272"/>
          </a:xfrm>
        </p:spPr>
        <p:txBody>
          <a:bodyPr>
            <a:noAutofit/>
          </a:bodyPr>
          <a:lstStyle/>
          <a:p>
            <a:pPr fontAlgn="t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финансов: 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Акинфова Елена Владимировна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Ленинградская область, г.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подпорожье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(факс)  8(813 65)21417 (21311)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podporogye@yandex.ru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8-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до 17-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с 13-00 до 14-00   Выходные 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сб,вс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 размещена на официальном сайте комитета финансов администрации  муниципального образования «</a:t>
            </a:r>
            <a:r>
              <a:rPr lang="ru-RU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подпорожский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ЛЕНИНГРАДСКОЙ ОБЛАСТИ»</a:t>
            </a:r>
            <a:b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cap="none" dirty="0" smtClean="0">
                <a:latin typeface="Times New Roman" panose="02020603050405020304" pitchFamily="18" charset="0"/>
                <a:hlinkClick r:id="rId2"/>
              </a:rPr>
              <a:t>kf.podadm.ru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cap="none" dirty="0" smtClean="0"/>
              <a:t/>
            </a:r>
            <a:br>
              <a:rPr lang="ru-RU" sz="1200" b="0" cap="none" dirty="0" smtClean="0"/>
            </a:br>
            <a:r>
              <a:rPr lang="en-US" sz="1200" b="0" cap="small" dirty="0" smtClean="0">
                <a:latin typeface="Основной текст"/>
              </a:rPr>
              <a:t/>
            </a:r>
            <a:br>
              <a:rPr lang="en-US" sz="1200" b="0" cap="small" dirty="0" smtClean="0">
                <a:latin typeface="Основной текст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2627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 состоянию на 01.01.2022</a:t>
            </a:r>
            <a:endParaRPr lang="ru-RU" sz="23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753273" cy="561662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 – 16 448 человек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98237269"/>
              </p:ext>
            </p:extLst>
          </p:nvPr>
        </p:nvGraphicFramePr>
        <p:xfrm>
          <a:off x="107504" y="1484784"/>
          <a:ext cx="39604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0830651"/>
              </p:ext>
            </p:extLst>
          </p:nvPr>
        </p:nvGraphicFramePr>
        <p:xfrm>
          <a:off x="3851920" y="2420888"/>
          <a:ext cx="5152873" cy="382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06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cf.ppt-online.org/files/slide/s/suMa0YLhoXg5Qn2zDtOqIFlRVi8w61cxvjGCSK/slide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91189" cy="57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2605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5"/>
            <a:ext cx="8568952" cy="5976665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(налоговые и неналоговые доходы, безвозмездные поступления )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доходами</a:t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превышение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РАСХОДАМИ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</a:t>
            </a: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предельные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денежных средств, предусмотренных в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для исполнения бюджетных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средства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одним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бюджетом бюджетной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Российской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ГОД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ПРЕДШЕСТВУЮЩИЙ ТЕКУЩЕМУ ФИНАНСОВОМУ ГОДУ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ФИНАНСОВЫЙ ГОД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ОЧРЕДНОЙ Финансовый ГОД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ГОД, СЛЕДУЮЩИЙ ЗА ТЕКУЩИМ ФИНАНСОВЫМ ГОДОМ</a:t>
            </a:r>
            <a:b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ФИНАНСОВЫХ ГОДА, СЛЕДУЮЩИЕ ЗА ОЧЕРЕДНЫМ ФИНАНСОВЫМ ГОДОМ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4624"/>
            <a:ext cx="7811145" cy="504055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alt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altLang="ru-RU" sz="24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 и термины</a:t>
            </a:r>
            <a:endParaRPr lang="ru-RU" sz="2400" b="1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9552" cy="70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7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7072"/>
            <a:ext cx="7885237" cy="1227712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</a:t>
            </a:r>
            <a:r>
              <a:rPr lang="en-US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300" dirty="0">
              <a:solidFill>
                <a:srgbClr val="002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680519"/>
          </a:xfrm>
        </p:spPr>
        <p:txBody>
          <a:bodyPr>
            <a:norm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Стратегическая приоритизация </a:t>
            </a:r>
            <a:r>
              <a:rPr lang="ru-RU" sz="2000" dirty="0">
                <a:latin typeface="Times New Roman" panose="02020603050405020304" pitchFamily="18" charset="0"/>
              </a:rPr>
              <a:t>расходов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Создание условия для ограничения муниципального долга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Увеличение доходной базы бюджета Подпорожского городского поселения</a:t>
            </a:r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</a:rPr>
              <a:t>эффективности </a:t>
            </a:r>
            <a:r>
              <a:rPr lang="ru-RU" sz="2000" dirty="0" smtClean="0">
                <a:latin typeface="Times New Roman" panose="02020603050405020304" pitchFamily="18" charset="0"/>
              </a:rPr>
              <a:t>управления бюджетными расходами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232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4" y="548680"/>
            <a:ext cx="7889969" cy="115212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составления проекта бюджета </a:t>
            </a: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«Подпорожское городское поселение»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год и  плановый период 20</a:t>
            </a:r>
            <a:r>
              <a:rPr lang="en-US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и 20</a:t>
            </a:r>
            <a:r>
              <a:rPr lang="en-US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годов:</a:t>
            </a:r>
            <a:endParaRPr lang="ru-RU" sz="2300" dirty="0">
              <a:solidFill>
                <a:srgbClr val="002E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5108" y="1560032"/>
            <a:ext cx="8366420" cy="5184576"/>
          </a:xfrm>
          <a:prstGeom prst="horizontalScroll">
            <a:avLst/>
          </a:prstGeom>
          <a:solidFill>
            <a:srgbClr val="FFFFEB"/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lumMod val="40000"/>
                <a:lumOff val="6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184 Бюджетного кодекса  Российской Федерации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Послания Президента Российской Федерации Федеральному Собранию Российской Федерации 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2021 года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повышения эффективности бюджетных расходов в 2019-2024 годах (распоряжение Правительства Российской Федерации от 31 января 2019 года №117-р)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 Президента Российской Федерации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мая 2012 года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597, от 07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2018 года № 204, от 21 июля 2020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474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 экономического развития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«Подпорожское городское поселение Подпорожского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Ленинградской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и плановый период 2024 и 20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годов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«Подпорожское городское поселение Подпорожского муниципального района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области»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 год и плановый период 2024 и 20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годов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48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13576" cy="72008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-экономического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«Подпорожское городское поселение»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743424"/>
              </p:ext>
            </p:extLst>
          </p:nvPr>
        </p:nvGraphicFramePr>
        <p:xfrm>
          <a:off x="179511" y="1196753"/>
          <a:ext cx="8784977" cy="5453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799"/>
                <a:gridCol w="1532594"/>
                <a:gridCol w="1089047"/>
                <a:gridCol w="1034297"/>
                <a:gridCol w="1080120"/>
                <a:gridCol w="1080120"/>
              </a:tblGrid>
              <a:tr h="5121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(оценка)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(прогноз)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 (прогноз)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 (прогноз)</a:t>
                      </a:r>
                      <a:endParaRPr lang="ru-RU" sz="1400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Отгружено товаров собственного производства,</a:t>
                      </a:r>
                      <a:r>
                        <a:rPr lang="ru-RU" sz="1100" b="1" baseline="0" dirty="0" smtClean="0"/>
                        <a:t> выполнено работ и услуг собственными силами (без субъектов малого предпринимательства)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Тыс.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618 600,0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637 100,0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671 800,0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709 900,0</a:t>
                      </a:r>
                      <a:endParaRPr lang="ru-RU" sz="1400" b="1" dirty="0"/>
                    </a:p>
                  </a:txBody>
                  <a:tcPr/>
                </a:tc>
              </a:tr>
              <a:tr h="451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105,7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Продукция сельского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Тыс.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118 205,7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124 989,8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132 945,4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141 536,9</a:t>
                      </a:r>
                      <a:endParaRPr lang="ru-RU" sz="1400" b="1" dirty="0"/>
                    </a:p>
                  </a:txBody>
                  <a:tcPr/>
                </a:tc>
              </a:tr>
              <a:tr h="35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106,5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Инвестиции в основной капитал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Тыс.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622</a:t>
                      </a:r>
                      <a:r>
                        <a:rPr lang="ru-RU" sz="1400" b="1" baseline="0" dirty="0" smtClean="0"/>
                        <a:t> 893,0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728 185,8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330 000,0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378 349,0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114,7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Оборот розничной торговли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Тыс.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2 773 641,1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3 132 966,3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3 450 805,7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3 732 377,7</a:t>
                      </a:r>
                      <a:endParaRPr lang="ru-RU" sz="1400" b="1" dirty="0"/>
                    </a:p>
                  </a:txBody>
                  <a:tcPr/>
                </a:tc>
              </a:tr>
              <a:tr h="39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108,2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Объем платных услуг населению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Тыс. 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98 034,7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107 434,7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117 096,9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123 964,0</a:t>
                      </a:r>
                      <a:endParaRPr lang="ru-RU" sz="1400" b="1" dirty="0"/>
                    </a:p>
                  </a:txBody>
                  <a:tcPr/>
                </a:tc>
              </a:tr>
              <a:tr h="344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 к предыдущему году в сопоставимых ценах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/>
                </a:tc>
              </a:tr>
              <a:tr h="38017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Среднесписочная численность работников организаций (без внешних совместителей)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человек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3 357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3 327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3 342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3 357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Среднемесячная  номинальная начисленная заработная плата в целом по муниципальному образованию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рублей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45 052,0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45 052,0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45 052,0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45 052,0</a:t>
                      </a:r>
                      <a:endParaRPr lang="ru-RU" sz="1400" b="1" dirty="0"/>
                    </a:p>
                  </a:txBody>
                  <a:tcPr/>
                </a:tc>
              </a:tr>
              <a:tr h="332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%</a:t>
                      </a:r>
                      <a:r>
                        <a:rPr lang="ru-RU" sz="1000" b="1" baseline="0" dirty="0" smtClean="0"/>
                        <a:t> к предыдущему году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  <a:tr h="3012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Численность населения (на 1 января года)</a:t>
                      </a:r>
                      <a:endParaRPr lang="ru-RU" sz="1100" b="1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человек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16 448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16 183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15 935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15 694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7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327288"/>
            <a:ext cx="7581528" cy="1076360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МО «Подпорожское городское поселение»</a:t>
            </a:r>
            <a:b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en-US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b="1" dirty="0" smtClean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300" b="1" dirty="0">
                <a:solidFill>
                  <a:srgbClr val="002E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48819"/>
              </p:ext>
            </p:extLst>
          </p:nvPr>
        </p:nvGraphicFramePr>
        <p:xfrm>
          <a:off x="305780" y="1628800"/>
          <a:ext cx="8226659" cy="4931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7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/>
                <a:gridCol w="1368152"/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954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5719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767 917,0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213 240,0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253 253,6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198 263,1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199 629,9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5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73 992,7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67 606,4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69 998,3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77 383,6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859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21 325,2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16 102,5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16 503,7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16 800,7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16 950,7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26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672 599,1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129 531,1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166 751,6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107 644,5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105 295,6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62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750 528,1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213 240,0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253 253,6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198 263,1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199 629,9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52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388,9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811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5556"/>
            <a:ext cx="8280921" cy="864096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поступающие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 smtClean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«Подпорожское городское поселение»</a:t>
            </a:r>
            <a:br>
              <a:rPr lang="ru-RU" sz="2300" b="1" dirty="0">
                <a:solidFill>
                  <a:srgbClr val="0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43373"/>
              </p:ext>
            </p:extLst>
          </p:nvPr>
        </p:nvGraphicFramePr>
        <p:xfrm>
          <a:off x="467544" y="1628801"/>
          <a:ext cx="8352929" cy="491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7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6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Безвозмездные</a:t>
                      </a:r>
                      <a:r>
                        <a:rPr lang="ru-RU" sz="1800" b="1" baseline="0" dirty="0"/>
                        <a:t> поступления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88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Налог на доходы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Акцизы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Налог на имущество физических лиц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Земельный налог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Доходы от </a:t>
                      </a:r>
                      <a:r>
                        <a:rPr lang="ru-RU" sz="1800" dirty="0" smtClean="0"/>
                        <a:t>использования имущества, находящегося в государственной и муниципальной собственности</a:t>
                      </a:r>
                      <a:endParaRPr lang="ru-R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продажи материальных и нематериальных активов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Доходы от оказания платных услуг (работ) и компенсации затрат государства</a:t>
                      </a:r>
                      <a:endParaRPr lang="ru-R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Штрафы</a:t>
                      </a:r>
                      <a:r>
                        <a:rPr lang="ru-RU" sz="1800" baseline="0" dirty="0"/>
                        <a:t>, санкции, возмещение ущерба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неналоговые доходы</a:t>
                      </a:r>
                      <a:endParaRPr lang="ru-RU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Дотации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Субвенции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/>
                        <a:t>Субсидии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Иные межбюджетные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/>
                        <a:t>трансферты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Прочие безвозмездные </a:t>
                      </a:r>
                      <a:r>
                        <a:rPr lang="ru-RU" sz="1800" baseline="0" dirty="0"/>
                        <a:t>поступления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345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19082</TotalTime>
  <Words>1830</Words>
  <Application>Microsoft Office PowerPoint</Application>
  <PresentationFormat>Экран (4:3)</PresentationFormat>
  <Paragraphs>677</Paragraphs>
  <Slides>30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Основной текст</vt:lpstr>
      <vt:lpstr>Тема Office</vt:lpstr>
      <vt:lpstr>  БЮДЖЕТ ДЛЯ ГРАЖДАН по проекту бюджета  муниципального образования   «Подпорожское городское поселение Подпорожского муниципального района  Ленинградской области»  на 2023 год и плановый период 2024 и 2025 годов</vt:lpstr>
      <vt:lpstr>Административно – территориальное деление  МО «Подпорожское городское поселение»</vt:lpstr>
      <vt:lpstr>Численность населения по состоянию на 01.01.2022</vt:lpstr>
      <vt:lpstr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 ДОХОДЫ БЮДЖЕТА - поступающие в бюджет денежные средства  (налоговые и неналоговые доходы, безвозмездные поступления )   РАСХОДЫ БЮДЖЕТА - выплачиваемые из бюджета денежные средства  Дефицит бюджета - превышение расходов бюджета над его доходами  ПРОФИЦИТ БЮДЖЕТА -  превышение доходов бюджета над его РАСХОДАМИ  Бюджетные ассигнования - предельные объемы денежных средств, предусмотренных в соответствующем финансовом году для исполнения бюджетных обязательств  Межбюджетные трансферты -  средства, предоставляемые одним   бюджетом бюджетной системы Российской Федерации другому бюджету бюджетной системы Российской Федерации  ОТЧЕТНЫЙ ФИНАНСОВЫЙ ГОД – ГОД, ПРЕДШЕСТВУЮЩИЙ ТЕКУЩЕМУ ФИНАНСОВОМУ ГОДУ  ТЕКУЩИЙ ФИНАНСОВЫЙ ГОД 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  ОЧРЕДНОЙ Финансовый ГОД – ГОД, СЛЕДУЮЩИЙ ЗА ТЕКУЩИМ ФИНАНСОВЫМ ГОДОМ  ПЛАНОВЫЙ ПЕРИОД – ДВА ФИНАНСОВЫХ ГОДА, СЛЕДУЮЩИЕ ЗА ОЧЕРЕДНЫМ ФИНАНСОВЫМ ГОДОМ    </vt:lpstr>
      <vt:lpstr>Цели и задачи бюджетной политики МО «Подпорожское городское поселение» на 2023-2025 годы</vt:lpstr>
      <vt:lpstr>Основы составления проекта бюджета  МО «Подпорожское городское поселение» на 2023 год и  плановый период 2024 и 2025 годов:</vt:lpstr>
      <vt:lpstr>Основные показатели прогноза социально -экономического развития  МО «Подпорожское городское поселение» </vt:lpstr>
      <vt:lpstr>Основные параметры бюджета МО «Подпорожское городское поселение»  на 2023 - 2025 годы </vt:lpstr>
      <vt:lpstr>  Доходы, поступающие в бюджет МО «Подпорожское городское поселение»  </vt:lpstr>
      <vt:lpstr> Структура доходов бюджета  МО «Подпорожское городское поселение» </vt:lpstr>
      <vt:lpstr>Презентация PowerPoint</vt:lpstr>
      <vt:lpstr>Динамика безвозмездных поступлений  из бюджетов других уровней 2022- 2023 гг.  </vt:lpstr>
      <vt:lpstr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производиться в очередном финансовом году за счет средств соответствующих бюджетов Как детализируются расходы?</vt:lpstr>
      <vt:lpstr>Структура расходов бюджета  МО «Подпорожское городское поселение»  на 2023 год</vt:lpstr>
      <vt:lpstr>Проект бюджета МО «Подпорожское городское поселение» на 2023 год в разрезе разделов и подразделов классификации расходов                                                                                                                            </vt:lpstr>
      <vt:lpstr>Динамика и структура расходов бюджета, тыс. рублей</vt:lpstr>
      <vt:lpstr>Презентация PowerPoint</vt:lpstr>
      <vt:lpstr>Раздел «Национальная экономика»  Общий объем расходов в 2023 году 45850,0 тыс. руб.</vt:lpstr>
      <vt:lpstr>Структура расходов бюджета на 2023 год  в программном формате:</vt:lpstr>
      <vt:lpstr>Муниципальная программа  «Развитие молодежной политики, физической культуры и спорта в Подпорожском городском поселении»</vt:lpstr>
      <vt:lpstr>Муниципальная программа  «Безопасность Подпорожского городского поселения»</vt:lpstr>
      <vt:lpstr>Муниципальная программа «Обеспечение доступным и комфортным  жильем граждан на территории Подпорожского  городского поселения»</vt:lpstr>
      <vt:lpstr>Муниципальная программа  «Развитие автомобильных дорог и организация транспортного обслуживания населения в границах  МО «Подпорожское городское поселение»</vt:lpstr>
      <vt:lpstr>Муниципальная программа «Управление муниципальной собственностью и земельными ресурсами МО "Подпорожское городское поселение»</vt:lpstr>
      <vt:lpstr>Муниципальная программа «Культура в Подпорожском  городском поселении»</vt:lpstr>
      <vt:lpstr>Муниципальная программа «Обеспечение устойчивого функционирования  и развития коммунальной и инженерной инфраструктуры и  повышение энергоэффективности Подпорожского городского поселения»</vt:lpstr>
      <vt:lpstr>Муниципальная программа «Стимулирование экономической активности в Подпорожском городском поселении»</vt:lpstr>
      <vt:lpstr>Муниципальная программа «Развитие частей территории и благоустройство МО «Подпорожское городское поселение»</vt:lpstr>
      <vt:lpstr>Контактная информация: Председатель комитета финансов:  Акинфова Елена Владимировна Адрес: Ленинградская область, г. подпорожье, пр. ленина, 3 Телефон (факс)  8(813 65)21417 (21311) Адрес электронной почты:  podporogye@yandex.ru Режим работы с 8-30 до 17-30    пн,вт,ср,чт,пт обед с 13-00 до 14-00   Выходные сб,вс Информация  размещена на официальном сайте комитета финансов администрации  муниципального образования «подпорожский муниципальный район ЛЕНИНГРАДСКОЙ ОБЛАСТИ» kf.podadm.ru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бюджета</dc:title>
  <dc:creator>Павлова</dc:creator>
  <cp:lastModifiedBy>Павлова</cp:lastModifiedBy>
  <cp:revision>1101</cp:revision>
  <cp:lastPrinted>2022-11-24T09:32:49Z</cp:lastPrinted>
  <dcterms:created xsi:type="dcterms:W3CDTF">2014-11-26T05:32:22Z</dcterms:created>
  <dcterms:modified xsi:type="dcterms:W3CDTF">2022-11-28T09:26:00Z</dcterms:modified>
</cp:coreProperties>
</file>